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  <p:sldId id="270" r:id="rId6"/>
    <p:sldId id="291" r:id="rId7"/>
    <p:sldId id="292" r:id="rId8"/>
    <p:sldId id="288" r:id="rId9"/>
    <p:sldId id="271" r:id="rId10"/>
    <p:sldId id="286" r:id="rId11"/>
    <p:sldId id="274" r:id="rId12"/>
    <p:sldId id="272" r:id="rId13"/>
    <p:sldId id="276" r:id="rId14"/>
    <p:sldId id="277" r:id="rId15"/>
    <p:sldId id="278" r:id="rId16"/>
    <p:sldId id="279" r:id="rId17"/>
    <p:sldId id="285" r:id="rId18"/>
    <p:sldId id="280" r:id="rId19"/>
    <p:sldId id="281" r:id="rId20"/>
    <p:sldId id="282" r:id="rId21"/>
    <p:sldId id="283" r:id="rId22"/>
    <p:sldId id="287" r:id="rId23"/>
    <p:sldId id="289" r:id="rId24"/>
    <p:sldId id="290" r:id="rId25"/>
    <p:sldId id="284" r:id="rId26"/>
    <p:sldId id="259" r:id="rId27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937" userDrawn="1">
          <p15:clr>
            <a:srgbClr val="A4A3A4"/>
          </p15:clr>
        </p15:guide>
        <p15:guide id="4" pos="449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18BEFF"/>
    <a:srgbClr val="183EFF"/>
    <a:srgbClr val="FFD000"/>
    <a:srgbClr val="00D000"/>
    <a:srgbClr val="F78229"/>
    <a:srgbClr val="F9F9F9"/>
    <a:srgbClr val="FFF200"/>
    <a:srgbClr val="FF0000"/>
    <a:srgbClr val="6BB7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F7DD248-F3E0-2A85-A352-A9FE176C1AD7}" v="164" dt="2023-05-02T22:52:54.079"/>
    <p1510:client id="{7404807D-09D0-5A77-4C9F-BD8E591CB797}" v="92" dt="2023-05-03T12:55:10.477"/>
    <p1510:client id="{7C790E93-3C4D-48AD-A1F2-700F6EC26D94}" v="11" dt="2023-05-04T01:54:05.459"/>
    <p1510:client id="{95BBE98D-75D2-4F76-8C30-AFDB69BEF5F8}" v="120" dt="2023-04-24T17:36:58.523"/>
    <p1510:client id="{9D42B429-26AA-54C6-B6C7-05BA2964BA91}" v="153" dt="2023-05-03T12:08:39.832"/>
    <p1510:client id="{A5580ADE-997C-0A19-BC8B-0D5F5E391B7F}" v="184" dt="2023-04-10T20:33:05.041"/>
    <p1510:client id="{AFFC2D91-B61A-4449-ABA4-6D2159D91775}" v="128" dt="2023-03-03T16:49:05.660"/>
    <p1510:client id="{D9323757-2E80-A799-2B2E-F7E97B29E904}" v="29" dt="2023-04-10T12:24:59.664"/>
    <p1510:client id="{E8DC7BE8-4808-9324-8F58-2C539E23598B}" v="358" dt="2023-03-13T16:04:28.534"/>
    <p1510:client id="{EE81534F-CF6C-2A4F-55C9-D6AD0F65643B}" v="15" dt="2023-04-24T16:07:01.784"/>
    <p1510:client id="{F1EC5BDC-BA7F-0116-055D-800C0EDE54D4}" v="1135" dt="2023-05-03T00:38:47.69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160"/>
        <p:guide pos="3840"/>
        <p:guide pos="937"/>
        <p:guide pos="4498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F2C9CA-8CA4-3B07-35C1-247EB972271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94A25AA-CF74-2FB4-C87A-39DDBB9872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D4F3240-D5B0-703D-502D-D1D1FCEEE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0FC5E-2EDB-2040-BC6F-2C131F309DDF}" type="datetimeFigureOut">
              <a:rPr lang="pt-BR" smtClean="0"/>
              <a:t>03/05/2023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2C4E612-B431-DB77-2FA5-2571410EC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03BBE82-57BF-87AC-FB27-93DA422B1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48A79-B1D9-574A-B32E-5420CC0CE69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35288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0FC0FD-492D-5752-ADA6-0FBD61E341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72544B32-3F42-B264-899D-87C7892872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3756A72-1CB5-C82B-38F2-72D8D788E9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0FC5E-2EDB-2040-BC6F-2C131F309DDF}" type="datetimeFigureOut">
              <a:rPr lang="pt-BR" smtClean="0"/>
              <a:t>03/05/2023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9365156-3871-B1EA-DC15-18BB17760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FD348EB-1243-18BC-60F0-DA2EE5144E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48A79-B1D9-574A-B32E-5420CC0CE69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17727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D4C5E614-A78E-53C9-B15B-5E4A34460E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A2ED5AD7-7A3D-55FA-6F25-DC9A2784A6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068D9D4-9673-22B2-9A51-7BA5F4D28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0FC5E-2EDB-2040-BC6F-2C131F309DDF}" type="datetimeFigureOut">
              <a:rPr lang="pt-BR" smtClean="0"/>
              <a:t>03/05/2023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FFE8D10-222F-CEB9-A783-10227A9498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B0C60D1-5E53-55B0-8B5B-97A00623B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48A79-B1D9-574A-B32E-5420CC0CE69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69693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56D11F-F8C1-3024-401B-04E4E6D06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7711" y="520022"/>
            <a:ext cx="11297588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B4239CC-8D11-AF5F-59DC-8B90ECA6B8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lnSpc>
                <a:spcPct val="150000"/>
              </a:lnSpc>
              <a:buNone/>
              <a:defRPr/>
            </a:lvl1pPr>
            <a:lvl2pPr marL="457200" indent="0">
              <a:lnSpc>
                <a:spcPct val="150000"/>
              </a:lnSpc>
              <a:buNone/>
              <a:defRPr/>
            </a:lvl2pPr>
            <a:lvl3pPr marL="914400" indent="0">
              <a:lnSpc>
                <a:spcPct val="150000"/>
              </a:lnSpc>
              <a:buNone/>
              <a:defRPr/>
            </a:lvl3pPr>
            <a:lvl4pPr marL="1371600" indent="0">
              <a:lnSpc>
                <a:spcPct val="150000"/>
              </a:lnSpc>
              <a:buNone/>
              <a:defRPr/>
            </a:lvl4pPr>
            <a:lvl5pPr marL="1828800" indent="0">
              <a:lnSpc>
                <a:spcPct val="150000"/>
              </a:lnSpc>
              <a:buNone/>
              <a:defRPr/>
            </a:lvl5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E5B7FBD-6092-F690-A3B7-2746375B9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0FC5E-2EDB-2040-BC6F-2C131F309DDF}" type="datetimeFigureOut">
              <a:rPr lang="pt-BR" smtClean="0"/>
              <a:t>03/05/2023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1EE1EAE-12EB-89D1-6BE9-B682DC9BB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B28084C-8D9A-1777-A389-4D47048D4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48A79-B1D9-574A-B32E-5420CC0CE692}" type="slidenum">
              <a:rPr lang="pt-BR" smtClean="0"/>
              <a:t>‹nº›</a:t>
            </a:fld>
            <a:endParaRPr lang="pt-BR"/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5221A7F3-01B8-2EC0-F7B1-3759FE19B6D8}"/>
              </a:ext>
            </a:extLst>
          </p:cNvPr>
          <p:cNvSpPr/>
          <p:nvPr userDrawn="1"/>
        </p:nvSpPr>
        <p:spPr>
          <a:xfrm>
            <a:off x="0" y="6800124"/>
            <a:ext cx="12192000" cy="57876"/>
          </a:xfrm>
          <a:prstGeom prst="rect">
            <a:avLst/>
          </a:prstGeom>
          <a:solidFill>
            <a:srgbClr val="183E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6CA3C4AA-265A-A10C-01CD-04F7F4178409}"/>
              </a:ext>
            </a:extLst>
          </p:cNvPr>
          <p:cNvSpPr/>
          <p:nvPr userDrawn="1"/>
        </p:nvSpPr>
        <p:spPr>
          <a:xfrm>
            <a:off x="6096000" y="6800128"/>
            <a:ext cx="6096000" cy="57872"/>
          </a:xfrm>
          <a:prstGeom prst="rect">
            <a:avLst/>
          </a:prstGeom>
          <a:solidFill>
            <a:srgbClr val="00D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43C281A5-DF54-B3DC-5BEB-FA1A6D002FB6}"/>
              </a:ext>
            </a:extLst>
          </p:cNvPr>
          <p:cNvSpPr/>
          <p:nvPr userDrawn="1"/>
        </p:nvSpPr>
        <p:spPr>
          <a:xfrm>
            <a:off x="9122736" y="6800125"/>
            <a:ext cx="2050090" cy="64379"/>
          </a:xfrm>
          <a:prstGeom prst="rect">
            <a:avLst/>
          </a:prstGeom>
          <a:solidFill>
            <a:srgbClr val="FFD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BCF711B9-F1C1-6699-548E-581C27E8A04D}"/>
              </a:ext>
            </a:extLst>
          </p:cNvPr>
          <p:cNvSpPr/>
          <p:nvPr userDrawn="1"/>
        </p:nvSpPr>
        <p:spPr>
          <a:xfrm>
            <a:off x="10596563" y="6800126"/>
            <a:ext cx="576262" cy="5787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36379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BB629D-47AC-FECF-F5E1-A22B829FC2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B9CDAA00-3239-9F16-E989-07529B4E7D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4D71F03-FA20-06E5-67B9-2677930C3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0FC5E-2EDB-2040-BC6F-2C131F309DDF}" type="datetimeFigureOut">
              <a:rPr lang="pt-BR" smtClean="0"/>
              <a:t>03/05/2023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78435AD-03DC-8BC9-7560-8EC2A27F5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83D1826-DDB5-30E1-2878-61F3CF4AA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48A79-B1D9-574A-B32E-5420CC0CE69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56107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2572C6-1DDC-B329-5D5A-168777CE88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EBBFCAD-61F4-E8F5-FE57-0CC9B0B584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93B5A518-29D8-8013-C293-8C0BD812F2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73272C42-4D09-A4D0-1CBF-2EAFB002C4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0FC5E-2EDB-2040-BC6F-2C131F309DDF}" type="datetimeFigureOut">
              <a:rPr lang="pt-BR" smtClean="0"/>
              <a:t>03/05/2023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78BE821-7F22-3E7A-CB7A-08E1870B2D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7BE1850C-4A6F-6433-2E33-08A899E47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48A79-B1D9-574A-B32E-5420CC0CE69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69398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0D8BE84-74D8-E4BB-A9A9-FDB5C26AF7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1F90BBFF-B6BB-DF53-08BB-8E82967A32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64B0532-514A-9E90-8BC6-4BB9CEB3A5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EFFF524C-13DC-A9E4-742E-36067DB5E22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8ABA651A-3239-3F4C-55A4-7A7864759A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611950E0-2358-E9C2-B3D3-EEE3F64CB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0FC5E-2EDB-2040-BC6F-2C131F309DDF}" type="datetimeFigureOut">
              <a:rPr lang="pt-BR" smtClean="0"/>
              <a:t>03/05/2023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D7EDC051-7FBF-35DA-2809-EB5E56F63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5C27DCAF-D014-2F14-1E79-E17B60757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48A79-B1D9-574A-B32E-5420CC0CE69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86290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64C8F1-E131-BEFF-AE7B-37B6CCD46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7F9CE681-6A38-9C33-C0A8-4F3F229193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0FC5E-2EDB-2040-BC6F-2C131F309DDF}" type="datetimeFigureOut">
              <a:rPr lang="pt-BR" smtClean="0"/>
              <a:t>03/05/2023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D6D05CE8-8345-FC31-07D6-18EBB73CA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A487E0CA-CB75-9FD2-1094-3C9A3BCAA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48A79-B1D9-574A-B32E-5420CC0CE69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88043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676A3BC8-63B2-6B87-AB14-C2F0DA4239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0FC5E-2EDB-2040-BC6F-2C131F309DDF}" type="datetimeFigureOut">
              <a:rPr lang="pt-BR" smtClean="0"/>
              <a:t>03/05/2023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CDE34720-5902-F222-6ADC-A472A46E4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1D7DD211-BA8C-9999-D29F-800EF6291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48A79-B1D9-574A-B32E-5420CC0CE69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96179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E149A69-E9E5-C6BC-5AC8-867E7026F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EB976C7-907F-7130-8794-8257054D06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F7AE303A-D876-EBB5-9AE9-D40627680B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78D5C5B-5DD4-FDBD-F7E8-493A404D4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0FC5E-2EDB-2040-BC6F-2C131F309DDF}" type="datetimeFigureOut">
              <a:rPr lang="pt-BR" smtClean="0"/>
              <a:t>03/05/2023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5020F6C2-132F-E095-9AF3-7477E87E2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B1F3B92-105A-1B4C-88BA-401601FA9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48A79-B1D9-574A-B32E-5420CC0CE69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13900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D1035F-68DA-886A-2152-9E843E5AB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ECD23DFD-6637-96B1-51E6-CE220E09EB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5955157B-6A2D-2ED9-4195-780693A926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3955DD1A-390C-B674-A9F0-F08EB1D7B7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0FC5E-2EDB-2040-BC6F-2C131F309DDF}" type="datetimeFigureOut">
              <a:rPr lang="pt-BR" smtClean="0"/>
              <a:t>03/05/2023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6BE6962F-1F65-A1D4-F0B8-7F3982123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2E0B1FD-8422-05D2-E4C8-DBED9C308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48A79-B1D9-574A-B32E-5420CC0CE69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90281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98A5E47E-2D53-7D7C-59E8-1D9873BD1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9823" y="520022"/>
            <a:ext cx="1129758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E6635C56-3F25-669F-8D02-E695B27444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09823" y="1825625"/>
            <a:ext cx="10459387" cy="4016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8B9C454-9863-B85E-EB65-1E72ACE25E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E0FC5E-2EDB-2040-BC6F-2C131F309DDF}" type="datetimeFigureOut">
              <a:rPr lang="pt-BR" smtClean="0"/>
              <a:t>03/05/2023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3BB6CEA-BA8E-29D6-172C-E846CF2E8E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DE8233C-485C-FA6E-D91B-9FDC5FB698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C48A79-B1D9-574A-B32E-5420CC0CE69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36304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 spc="600" baseline="0">
          <a:solidFill>
            <a:srgbClr val="3C3C3C"/>
          </a:solidFill>
          <a:latin typeface="Segoe UI" panose="020B050204020402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 baseline="0">
          <a:solidFill>
            <a:schemeClr val="tx1">
              <a:lumMod val="65000"/>
              <a:lumOff val="35000"/>
            </a:schemeClr>
          </a:solidFill>
          <a:latin typeface="Segoe UI Light" panose="020B050204020402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chemeClr val="tx1">
              <a:lumMod val="65000"/>
              <a:lumOff val="35000"/>
            </a:schemeClr>
          </a:solidFill>
          <a:latin typeface="Segoe UI Light" panose="020B050204020402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chemeClr val="tx1">
              <a:lumMod val="65000"/>
              <a:lumOff val="35000"/>
            </a:schemeClr>
          </a:solidFill>
          <a:latin typeface="Segoe UI Light" panose="020B0502040204020203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>
              <a:lumMod val="65000"/>
              <a:lumOff val="35000"/>
            </a:schemeClr>
          </a:solidFill>
          <a:latin typeface="Segoe UI Light" panose="020B0502040204020203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>
              <a:lumMod val="65000"/>
              <a:lumOff val="35000"/>
            </a:schemeClr>
          </a:solidFill>
          <a:latin typeface="Segoe UI Light" panose="020B050204020402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005" userDrawn="1">
          <p15:clr>
            <a:srgbClr val="F26B43"/>
          </p15:clr>
        </p15:guide>
        <p15:guide id="2" pos="6675" userDrawn="1">
          <p15:clr>
            <a:srgbClr val="F26B43"/>
          </p15:clr>
        </p15:guide>
        <p15:guide id="3" orient="horz" pos="1003" userDrawn="1">
          <p15:clr>
            <a:srgbClr val="F26B43"/>
          </p15:clr>
        </p15:guide>
        <p15:guide id="5" pos="642" userDrawn="1">
          <p15:clr>
            <a:srgbClr val="F26B43"/>
          </p15:clr>
        </p15:guide>
        <p15:guide id="6" orient="horz" pos="640" userDrawn="1">
          <p15:clr>
            <a:srgbClr val="F26B43"/>
          </p15:clr>
        </p15:guide>
        <p15:guide id="7" orient="horz" pos="3680" userDrawn="1">
          <p15:clr>
            <a:srgbClr val="F26B43"/>
          </p15:clr>
        </p15:guide>
        <p15:guide id="9" pos="7038" userDrawn="1">
          <p15:clr>
            <a:srgbClr val="F26B43"/>
          </p15:clr>
        </p15:guide>
        <p15:guide id="10" orient="horz" pos="331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hyperlink" Target="file:///C:\Users\jucimar\Downloads\DOC-20230330-WA0090%20(2)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Ícone&#10;&#10;Descrição gerada automaticamente com confiança média">
            <a:extLst>
              <a:ext uri="{FF2B5EF4-FFF2-40B4-BE49-F238E27FC236}">
                <a16:creationId xmlns:a16="http://schemas.microsoft.com/office/drawing/2014/main" id="{39DEFE7F-04B5-926E-BF2D-722AF89AA9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 flipV="1">
            <a:off x="0" y="50130"/>
            <a:ext cx="12192000" cy="6858001"/>
          </a:xfrm>
          <a:prstGeom prst="rect">
            <a:avLst/>
          </a:prstGeom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5BB5C66B-7413-5A49-8051-7CACBEFD8193}"/>
              </a:ext>
            </a:extLst>
          </p:cNvPr>
          <p:cNvSpPr/>
          <p:nvPr/>
        </p:nvSpPr>
        <p:spPr>
          <a:xfrm flipH="1">
            <a:off x="12192000" y="0"/>
            <a:ext cx="90676" cy="685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FBBBFF40-2962-BBF3-0233-1C8397485925}"/>
              </a:ext>
            </a:extLst>
          </p:cNvPr>
          <p:cNvSpPr>
            <a:spLocks noGrp="1"/>
          </p:cNvSpPr>
          <p:nvPr/>
        </p:nvSpPr>
        <p:spPr>
          <a:xfrm>
            <a:off x="625832" y="887881"/>
            <a:ext cx="11075049" cy="2586376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i="0" kern="1200" cap="all" spc="600" baseline="0">
                <a:solidFill>
                  <a:srgbClr val="3C3C3C"/>
                </a:solidFill>
                <a:latin typeface="Segoe UI" panose="020B0502040204020203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pt-BR" sz="4000" spc="1000">
                <a:solidFill>
                  <a:schemeClr val="bg1"/>
                </a:solidFill>
                <a:latin typeface="Segoe UI"/>
                <a:ea typeface="Open Sans"/>
                <a:cs typeface="Segoe UI"/>
              </a:rPr>
              <a:t>Nova instrução normativa</a:t>
            </a:r>
            <a:endParaRPr lang="pt-BR">
              <a:solidFill>
                <a:schemeClr val="bg1"/>
              </a:solidFill>
              <a:cs typeface="Segoe UI"/>
            </a:endParaRPr>
          </a:p>
          <a:p>
            <a:pPr algn="l"/>
            <a:endParaRPr lang="pt-BR" sz="4000" spc="1000">
              <a:solidFill>
                <a:schemeClr val="bg1"/>
              </a:solidFill>
              <a:latin typeface="Segoe UI"/>
              <a:ea typeface="Open Sans"/>
              <a:cs typeface="Segoe UI"/>
            </a:endParaRPr>
          </a:p>
          <a:p>
            <a:pPr algn="l"/>
            <a:r>
              <a:rPr lang="pt-BR" sz="4000" spc="1000">
                <a:solidFill>
                  <a:schemeClr val="bg1"/>
                </a:solidFill>
                <a:latin typeface="Segoe UI"/>
                <a:ea typeface="Open Sans"/>
                <a:cs typeface="Segoe UI"/>
              </a:rPr>
              <a:t>Proposta para validação e</a:t>
            </a:r>
            <a:endParaRPr lang="pt-BR">
              <a:solidFill>
                <a:schemeClr val="bg1"/>
              </a:solidFill>
              <a:ea typeface="Open Sans"/>
              <a:cs typeface="Segoe UI"/>
            </a:endParaRPr>
          </a:p>
          <a:p>
            <a:pPr algn="l"/>
            <a:r>
              <a:rPr lang="pt-BR" sz="4000" spc="1000">
                <a:solidFill>
                  <a:schemeClr val="bg1"/>
                </a:solidFill>
                <a:latin typeface="Segoe UI"/>
                <a:ea typeface="Open Sans"/>
                <a:cs typeface="Segoe UI"/>
              </a:rPr>
              <a:t>tratamento de taxa de juros</a:t>
            </a:r>
            <a:endParaRPr lang="pt-BR">
              <a:solidFill>
                <a:schemeClr val="bg1"/>
              </a:solidFill>
              <a:cs typeface="Segoe UI"/>
            </a:endParaRPr>
          </a:p>
          <a:p>
            <a:pPr algn="l"/>
            <a:endParaRPr lang="pt-BR" sz="4000" spc="1000">
              <a:solidFill>
                <a:schemeClr val="bg1"/>
              </a:solidFill>
              <a:latin typeface="Open Sans"/>
              <a:ea typeface="Open Sans"/>
              <a:cs typeface="Open Sans"/>
            </a:endParaRPr>
          </a:p>
          <a:p>
            <a:pPr algn="l"/>
            <a:endParaRPr lang="pt-BR" sz="4200" b="0" spc="1000">
              <a:latin typeface="Segoe UI"/>
              <a:ea typeface="Segoe UI Black"/>
              <a:cs typeface="Segoe UI"/>
            </a:endParaRPr>
          </a:p>
          <a:p>
            <a:pPr algn="l"/>
            <a:endParaRPr lang="pt-BR" sz="4200" b="0" spc="1000">
              <a:solidFill>
                <a:schemeClr val="bg1"/>
              </a:solidFill>
              <a:latin typeface="Segoe UI Black"/>
              <a:ea typeface="Segoe UI Black"/>
              <a:cs typeface="Segoe UI"/>
            </a:endParaRPr>
          </a:p>
        </p:txBody>
      </p:sp>
      <p:pic>
        <p:nvPicPr>
          <p:cNvPr id="9" name="Imagem 8" descr="Logotipo&#10;&#10;Descrição gerada automaticamente">
            <a:extLst>
              <a:ext uri="{FF2B5EF4-FFF2-40B4-BE49-F238E27FC236}">
                <a16:creationId xmlns:a16="http://schemas.microsoft.com/office/drawing/2014/main" id="{7FE77E42-98FB-D32E-69DD-AE74719C4C6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7" r="75464" b="-1124"/>
          <a:stretch/>
        </p:blipFill>
        <p:spPr>
          <a:xfrm>
            <a:off x="625832" y="5449249"/>
            <a:ext cx="1102394" cy="839620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6C6D534C-25DD-1612-8F40-9CFE7B27ACE3}"/>
              </a:ext>
            </a:extLst>
          </p:cNvPr>
          <p:cNvSpPr txBox="1"/>
          <p:nvPr/>
        </p:nvSpPr>
        <p:spPr>
          <a:xfrm>
            <a:off x="421762" y="3901336"/>
            <a:ext cx="6242888" cy="120032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b="1">
                <a:solidFill>
                  <a:schemeClr val="bg1"/>
                </a:solidFill>
                <a:cs typeface="Calibri"/>
              </a:rPr>
              <a:t>Diretoria de Benefícios e Relacionamento com o Cidadão - DIRBEN/INSS</a:t>
            </a:r>
          </a:p>
          <a:p>
            <a:endParaRPr lang="pt-BR"/>
          </a:p>
          <a:p>
            <a:r>
              <a:rPr lang="pt-BR" b="1">
                <a:solidFill>
                  <a:schemeClr val="bg1"/>
                </a:solidFill>
                <a:cs typeface="Calibri"/>
              </a:rPr>
              <a:t>André Fidélis</a:t>
            </a:r>
          </a:p>
        </p:txBody>
      </p:sp>
    </p:spTree>
    <p:extLst>
      <p:ext uri="{BB962C8B-B14F-4D97-AF65-F5344CB8AC3E}">
        <p14:creationId xmlns:p14="http://schemas.microsoft.com/office/powerpoint/2010/main" val="14117774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83E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FC9BE17-9A7B-462D-AE50-3D87773873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Símbolo de porcentagem branco em fundo vermelho">
            <a:extLst>
              <a:ext uri="{FF2B5EF4-FFF2-40B4-BE49-F238E27FC236}">
                <a16:creationId xmlns:a16="http://schemas.microsoft.com/office/drawing/2014/main" id="{0D3D2556-1909-FD03-565E-FB831F26F3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30" t="9090" r="5789" b="8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3EBE8569-6AEC-4B8C-8D53-2DE337CDBA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9AA84BE9-34F8-BAB8-52CA-FF5821F68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94" y="1161288"/>
            <a:ext cx="6404082" cy="1124712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pt-BR" sz="2400">
                <a:latin typeface="Segoe UI"/>
                <a:cs typeface="Segoe UI"/>
              </a:rPr>
              <a:t>Instituições financeiras e seus cálculos</a:t>
            </a:r>
          </a:p>
          <a:p>
            <a:r>
              <a:rPr lang="pt-BR" sz="2400">
                <a:latin typeface="Segoe UI"/>
                <a:cs typeface="Segoe UI"/>
              </a:rPr>
              <a:t>Taxa de juros e Custo Efetivo Total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9144"/>
          </a:xfrm>
          <a:prstGeom prst="rect">
            <a:avLst/>
          </a:prstGeom>
          <a:solidFill>
            <a:srgbClr val="D5D5D5"/>
          </a:solidFill>
          <a:ln w="3175">
            <a:solidFill>
              <a:srgbClr val="D5D5D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6D3EB55-32C3-4D1A-66A7-ECBF0CC672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709" y="2284300"/>
            <a:ext cx="6920659" cy="3781688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40000"/>
              </a:lnSpc>
            </a:pPr>
            <a:r>
              <a:rPr lang="pt-BR" sz="1800" b="1" dirty="0">
                <a:latin typeface="Segoe UI Black"/>
                <a:ea typeface="Segoe UI Black"/>
                <a:cs typeface="Segoe UI Light"/>
              </a:rPr>
              <a:t>Taxa de juros</a:t>
            </a:r>
          </a:p>
          <a:p>
            <a:pPr marL="457200" indent="-457200" algn="just">
              <a:lnSpc>
                <a:spcPct val="140000"/>
              </a:lnSpc>
              <a:buFont typeface="Calibri" panose="020B0604020202020204" pitchFamily="34" charset="0"/>
              <a:buChar char="-"/>
            </a:pPr>
            <a:r>
              <a:rPr lang="pt-BR" sz="1600" b="1" dirty="0">
                <a:latin typeface="Segoe UI Light"/>
                <a:cs typeface="Segoe UI Light"/>
              </a:rPr>
              <a:t>A taxa de juros é a quantia que um tomador de empréstimo paga ao credor para usar seu capital;</a:t>
            </a:r>
          </a:p>
          <a:p>
            <a:pPr marL="457200" indent="-457200" algn="just">
              <a:lnSpc>
                <a:spcPct val="140000"/>
              </a:lnSpc>
              <a:buFont typeface="Calibri" panose="020B0604020202020204" pitchFamily="34" charset="0"/>
              <a:buChar char="-"/>
            </a:pPr>
            <a:r>
              <a:rPr lang="pt-BR" sz="1600" b="1" dirty="0">
                <a:latin typeface="Segoe UI Light"/>
                <a:cs typeface="Segoe UI Light"/>
              </a:rPr>
              <a:t>Consideram o valor do IOF;</a:t>
            </a:r>
            <a:endParaRPr lang="pt-BR" sz="1600" b="1" dirty="0">
              <a:cs typeface="Segoe UI Light" panose="020B0502040204020203" pitchFamily="34" charset="0"/>
            </a:endParaRPr>
          </a:p>
          <a:p>
            <a:pPr marL="457200" indent="-457200" algn="just">
              <a:lnSpc>
                <a:spcPct val="140000"/>
              </a:lnSpc>
              <a:buFont typeface="Calibri" panose="020B0604020202020204" pitchFamily="34" charset="0"/>
              <a:buChar char="-"/>
            </a:pPr>
            <a:r>
              <a:rPr lang="pt-BR" sz="1600" b="1" dirty="0">
                <a:latin typeface="Segoe UI Light"/>
                <a:cs typeface="Segoe UI Light"/>
              </a:rPr>
              <a:t>A taxa de juros é aplicada considerando 30 dias/mês;</a:t>
            </a:r>
            <a:endParaRPr lang="pt-BR" sz="1600" b="1" dirty="0">
              <a:cs typeface="Segoe UI Light" panose="020B0502040204020203" pitchFamily="34" charset="0"/>
            </a:endParaRPr>
          </a:p>
          <a:p>
            <a:pPr marL="457200" indent="-457200" algn="just">
              <a:lnSpc>
                <a:spcPct val="140000"/>
              </a:lnSpc>
              <a:buFont typeface="Calibri" panose="020B0604020202020204" pitchFamily="34" charset="0"/>
              <a:buChar char="-"/>
            </a:pPr>
            <a:r>
              <a:rPr lang="pt-BR" sz="1600" b="1" dirty="0">
                <a:latin typeface="Segoe UI Light"/>
                <a:cs typeface="Segoe UI Light"/>
              </a:rPr>
              <a:t>É considerada a carência (data do primeiro desconto);</a:t>
            </a:r>
            <a:endParaRPr lang="pt-BR" sz="1600" b="1" dirty="0">
              <a:cs typeface="Segoe UI Light" panose="020B0502040204020203" pitchFamily="34" charset="0"/>
            </a:endParaRPr>
          </a:p>
          <a:p>
            <a:pPr marL="457200" indent="-457200" algn="just">
              <a:lnSpc>
                <a:spcPct val="140000"/>
              </a:lnSpc>
              <a:buFont typeface="Calibri" panose="020B0604020202020204" pitchFamily="34" charset="0"/>
              <a:buChar char="-"/>
            </a:pPr>
            <a:r>
              <a:rPr lang="pt-BR" sz="1600" b="1" dirty="0">
                <a:latin typeface="Segoe UI Light"/>
                <a:cs typeface="Segoe UI Light"/>
              </a:rPr>
              <a:t>Vencimentos podem ter data fixa ou serem flutuantes (somente em dias úteis).</a:t>
            </a:r>
          </a:p>
        </p:txBody>
      </p:sp>
    </p:spTree>
    <p:extLst>
      <p:ext uri="{BB962C8B-B14F-4D97-AF65-F5344CB8AC3E}">
        <p14:creationId xmlns:p14="http://schemas.microsoft.com/office/powerpoint/2010/main" val="23713286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FC9BE17-9A7B-462D-AE50-3D87773873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Símbolo de porcentagem branco em fundo vermelho">
            <a:extLst>
              <a:ext uri="{FF2B5EF4-FFF2-40B4-BE49-F238E27FC236}">
                <a16:creationId xmlns:a16="http://schemas.microsoft.com/office/drawing/2014/main" id="{0D3D2556-1909-FD03-565E-FB831F26F3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30" t="9090" r="5789" b="8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3EBE8569-6AEC-4B8C-8D53-2DE337CDBA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9AA84BE9-34F8-BAB8-52CA-FF5821F68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94" y="1161288"/>
            <a:ext cx="6404082" cy="1124712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pt-BR" sz="2400">
                <a:latin typeface="Segoe UI"/>
                <a:cs typeface="Segoe UI"/>
              </a:rPr>
              <a:t>Instituições financeiras e seus cálculos</a:t>
            </a:r>
          </a:p>
          <a:p>
            <a:r>
              <a:rPr lang="pt-BR" sz="2400">
                <a:latin typeface="Segoe UI"/>
                <a:cs typeface="Segoe UI"/>
              </a:rPr>
              <a:t>Taxa de juros e Custo Efetivo Total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9144"/>
          </a:xfrm>
          <a:prstGeom prst="rect">
            <a:avLst/>
          </a:prstGeom>
          <a:solidFill>
            <a:srgbClr val="D5D5D5"/>
          </a:solidFill>
          <a:ln w="3175">
            <a:solidFill>
              <a:srgbClr val="D5D5D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6D3EB55-32C3-4D1A-66A7-ECBF0CC672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094" y="2718054"/>
            <a:ext cx="7588873" cy="3781688"/>
          </a:xfrm>
        </p:spPr>
        <p:txBody>
          <a:bodyPr vert="horz" lIns="91440" tIns="45720" rIns="91440" bIns="45720" rtlCol="0" anchor="t">
            <a:normAutofit fontScale="92500"/>
          </a:bodyPr>
          <a:lstStyle/>
          <a:p>
            <a:r>
              <a:rPr lang="pt-BR" sz="2000">
                <a:latin typeface="Segoe UI Black"/>
                <a:ea typeface="Segoe UI Black"/>
                <a:cs typeface="Segoe UI Light"/>
              </a:rPr>
              <a:t>Custo Efetivo Total</a:t>
            </a:r>
            <a:endParaRPr lang="pt-BR" sz="3200">
              <a:latin typeface="Segoe UI Black"/>
              <a:ea typeface="Segoe UI Black"/>
            </a:endParaRPr>
          </a:p>
          <a:p>
            <a:pPr algn="just"/>
            <a:r>
              <a:rPr lang="pt-BR" sz="2000" b="1">
                <a:latin typeface="Segoe UI Light"/>
                <a:cs typeface="Segoe UI Light"/>
              </a:rPr>
              <a:t>O CET deve ser calculado considerando os fluxos referentes às liberações e aos pagamentos previstos, incluindo taxa de juros a ser pactuada no contrato, tributos, tarifas, seguros e outras despesas cobradas do cliente</a:t>
            </a:r>
            <a:endParaRPr lang="pt-BR" sz="3200" b="1">
              <a:cs typeface="Segoe UI Light"/>
            </a:endParaRPr>
          </a:p>
          <a:p>
            <a:pPr algn="just"/>
            <a:r>
              <a:rPr lang="pt-BR" sz="2000" b="1">
                <a:latin typeface="Segoe UI Light"/>
                <a:cs typeface="Segoe UI Light"/>
              </a:rPr>
              <a:t>Seguem a resolução do Banco Central do Brasil</a:t>
            </a:r>
            <a:endParaRPr lang="pt-BR" sz="3200" b="1">
              <a:cs typeface="Segoe UI Light"/>
            </a:endParaRPr>
          </a:p>
          <a:p>
            <a:pPr algn="just">
              <a:lnSpc>
                <a:spcPct val="140000"/>
              </a:lnSpc>
            </a:pPr>
            <a:r>
              <a:rPr lang="pt-BR" sz="2000" b="1" u="sng">
                <a:latin typeface="Segoe UI Light"/>
                <a:cs typeface="Segoe UI Light"/>
              </a:rPr>
              <a:t>https://www.bcb.gov.br/pre/normativos/res/2007/pdf/res_3517_v2_l.pdf</a:t>
            </a:r>
            <a:endParaRPr lang="pt-BR" sz="3200" b="1" u="sng"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28538520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9AA84BE9-34F8-BAB8-52CA-FF5821F68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0369" y="238539"/>
            <a:ext cx="10420644" cy="10710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pt-BR" sz="3200">
                <a:latin typeface="Segoe UI"/>
                <a:cs typeface="Segoe UI"/>
              </a:rPr>
              <a:t>Algoritmo para validação da taxa de juros mensal</a:t>
            </a:r>
            <a:endParaRPr lang="pt-BR" sz="3200">
              <a:cs typeface="Segoe UI"/>
            </a:endParaRPr>
          </a:p>
        </p:txBody>
      </p:sp>
      <p:sp>
        <p:nvSpPr>
          <p:cNvPr id="29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C5F877B6-5158-D342-DBB6-3E9AC6AA43F6}"/>
              </a:ext>
            </a:extLst>
          </p:cNvPr>
          <p:cNvSpPr txBox="1"/>
          <p:nvPr/>
        </p:nvSpPr>
        <p:spPr>
          <a:xfrm>
            <a:off x="1058007" y="1263160"/>
            <a:ext cx="10260622" cy="507831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800" b="1">
                <a:ea typeface="+mn-lt"/>
                <a:cs typeface="+mn-lt"/>
              </a:rPr>
              <a:t>Cálculo</a:t>
            </a:r>
            <a:endParaRPr lang="pt-BR" sz="2800" b="1">
              <a:cs typeface="Calibri"/>
            </a:endParaRPr>
          </a:p>
          <a:p>
            <a:endParaRPr lang="pt-BR" sz="3200" b="1">
              <a:ea typeface="+mn-lt"/>
              <a:cs typeface="+mn-lt"/>
            </a:endParaRPr>
          </a:p>
          <a:p>
            <a:pPr marL="342900" indent="-342900" algn="just">
              <a:buAutoNum type="arabicPeriod"/>
            </a:pPr>
            <a:r>
              <a:rPr lang="pt-BR" sz="2000">
                <a:ea typeface="+mn-lt"/>
                <a:cs typeface="+mn-lt"/>
              </a:rPr>
              <a:t>Obtenção do valor presente da primeira parcela:</a:t>
            </a:r>
            <a:endParaRPr lang="pt-BR" sz="2000">
              <a:cs typeface="Calibri"/>
            </a:endParaRPr>
          </a:p>
          <a:p>
            <a:pPr algn="just"/>
            <a:r>
              <a:rPr lang="pt-BR" sz="2000">
                <a:ea typeface="+mn-lt"/>
                <a:cs typeface="+mn-lt"/>
              </a:rPr>
              <a:t> -  Valor presente = valor da parcela / ( (1 + taxa informada pela instituição) elevado a (carência em dias/30) )</a:t>
            </a:r>
            <a:endParaRPr lang="pt-BR" sz="2000">
              <a:cs typeface="Calibri"/>
            </a:endParaRPr>
          </a:p>
          <a:p>
            <a:pPr algn="just"/>
            <a:r>
              <a:rPr lang="pt-BR" sz="2000">
                <a:ea typeface="+mn-lt"/>
                <a:cs typeface="+mn-lt"/>
              </a:rPr>
              <a:t>2. Obtenção do valor presente das parcelas subsequentes até o limite de parcelas definido no contrato:</a:t>
            </a:r>
            <a:endParaRPr lang="pt-BR" sz="2000">
              <a:cs typeface="Calibri"/>
            </a:endParaRPr>
          </a:p>
          <a:p>
            <a:pPr marL="342900" indent="-342900" algn="just">
              <a:buFont typeface="Calibri"/>
              <a:buChar char="-"/>
            </a:pPr>
            <a:r>
              <a:rPr lang="pt-BR" sz="2000">
                <a:ea typeface="+mn-lt"/>
                <a:cs typeface="+mn-lt"/>
              </a:rPr>
              <a:t>Iterando, a partir da primeira, até a última parcela;</a:t>
            </a:r>
          </a:p>
          <a:p>
            <a:pPr marL="342900" indent="-342900" algn="just">
              <a:buFont typeface="Calibri"/>
              <a:buChar char="-"/>
            </a:pPr>
            <a:r>
              <a:rPr lang="pt-BR" sz="2000">
                <a:ea typeface="+mn-lt"/>
                <a:cs typeface="+mn-lt"/>
              </a:rPr>
              <a:t>Próximo pagamento = data do primeiro desconto + um mês (</a:t>
            </a:r>
            <a:r>
              <a:rPr lang="pt-BR" sz="2000" i="1" err="1">
                <a:ea typeface="+mn-lt"/>
                <a:cs typeface="+mn-lt"/>
              </a:rPr>
              <a:t>Ex</a:t>
            </a:r>
            <a:r>
              <a:rPr lang="pt-BR" sz="2000" i="1">
                <a:ea typeface="+mn-lt"/>
                <a:cs typeface="+mn-lt"/>
              </a:rPr>
              <a:t>: 02/05 + 1 mês = 02/06</a:t>
            </a:r>
            <a:r>
              <a:rPr lang="pt-BR" sz="2000">
                <a:ea typeface="+mn-lt"/>
                <a:cs typeface="+mn-lt"/>
              </a:rPr>
              <a:t>);</a:t>
            </a:r>
          </a:p>
          <a:p>
            <a:pPr marL="342900" indent="-342900" algn="just">
              <a:buFont typeface="Calibri"/>
              <a:buChar char="-"/>
            </a:pPr>
            <a:r>
              <a:rPr lang="pt-BR" sz="2000">
                <a:ea typeface="+mn-lt"/>
                <a:cs typeface="+mn-lt"/>
              </a:rPr>
              <a:t>Quantidade de dias até o próximo pagamento = Próximo pagamento – Data de início do contrato;</a:t>
            </a:r>
          </a:p>
          <a:p>
            <a:pPr marL="342900" indent="-342900" algn="just">
              <a:buFont typeface="Calibri"/>
              <a:buChar char="-"/>
            </a:pPr>
            <a:r>
              <a:rPr lang="pt-BR" sz="2000">
                <a:ea typeface="+mn-lt"/>
                <a:cs typeface="+mn-lt"/>
              </a:rPr>
              <a:t>Valor presente = valor presente + valor da parcela / ( (1 + taxa informada pela instituição) elevado a (quantidade de dias até o próximo pagamento/30);</a:t>
            </a:r>
          </a:p>
          <a:p>
            <a:pPr algn="just"/>
            <a:r>
              <a:rPr lang="pt-BR" sz="2000">
                <a:ea typeface="+mn-lt"/>
                <a:cs typeface="+mn-lt"/>
              </a:rPr>
              <a:t>3. O valor presente obtido deve estar dentro da taxa informada pela instituição, considerando um arredondamento matemático de 0,025 %.</a:t>
            </a:r>
            <a:endParaRPr lang="pt-BR" sz="200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802477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D63B5CB-6605-1493-746C-45CFC9A809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pt-BR" sz="2600">
                <a:latin typeface="Segoe UI"/>
                <a:cs typeface="Segoe UI"/>
              </a:rPr>
              <a:t>Diferença entre o algoritmo apresentado e a calculadora do cidadão </a:t>
            </a:r>
            <a:endParaRPr lang="pt-BR" sz="2600"/>
          </a:p>
        </p:txBody>
      </p:sp>
      <p:sp>
        <p:nvSpPr>
          <p:cNvPr id="11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4723D00-58A1-DC25-6425-196AAEEA58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5275219" cy="3707529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40000"/>
              </a:lnSpc>
            </a:pPr>
            <a:r>
              <a:rPr lang="pt-BR" sz="1800" b="1" dirty="0">
                <a:latin typeface="Segoe UI Light"/>
                <a:cs typeface="Segoe UI Light"/>
              </a:rPr>
              <a:t>(1) A taxa de juros é aplicada considerando 30 dias/mês; </a:t>
            </a:r>
            <a:endParaRPr lang="pt-BR" sz="1800" b="1" dirty="0">
              <a:latin typeface="Segoe UI Light"/>
              <a:cs typeface="Segoe UI Light" panose="020B0502040204020203" pitchFamily="34" charset="0"/>
            </a:endParaRPr>
          </a:p>
          <a:p>
            <a:pPr>
              <a:lnSpc>
                <a:spcPct val="140000"/>
              </a:lnSpc>
            </a:pPr>
            <a:r>
              <a:rPr lang="pt-BR" sz="1800" b="1" dirty="0">
                <a:latin typeface="Segoe UI Light"/>
                <a:cs typeface="Segoe UI Light"/>
              </a:rPr>
              <a:t>(2) É considerada a carência do primeiro desconto; </a:t>
            </a:r>
            <a:endParaRPr lang="pt-BR" sz="1800" b="1" dirty="0">
              <a:cs typeface="Segoe UI Light"/>
            </a:endParaRPr>
          </a:p>
          <a:p>
            <a:pPr>
              <a:lnSpc>
                <a:spcPct val="140000"/>
              </a:lnSpc>
            </a:pPr>
            <a:r>
              <a:rPr lang="pt-BR" sz="1800" b="1">
                <a:latin typeface="Segoe UI Light"/>
                <a:cs typeface="Segoe UI Light"/>
              </a:rPr>
              <a:t>(3) Existe a previsão de arredondamento matemático para que a realidade de todas instituições financeiras seja atendida. </a:t>
            </a:r>
            <a:endParaRPr lang="pt-BR" sz="1800" b="1">
              <a:cs typeface="Segoe UI Light"/>
            </a:endParaRPr>
          </a:p>
        </p:txBody>
      </p:sp>
      <p:pic>
        <p:nvPicPr>
          <p:cNvPr id="5" name="Picture 4" descr="Gráfico em documento com caneta">
            <a:extLst>
              <a:ext uri="{FF2B5EF4-FFF2-40B4-BE49-F238E27FC236}">
                <a16:creationId xmlns:a16="http://schemas.microsoft.com/office/drawing/2014/main" id="{AE0A2F45-4905-CAA0-A214-C97D0C73FF1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599" r="9547" b="-3"/>
          <a:stretch/>
        </p:blipFill>
        <p:spPr>
          <a:xfrm>
            <a:off x="6085425" y="10"/>
            <a:ext cx="6105052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1058001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61368E08-7A35-FCA9-56D9-112587A7E0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3556" y="2099585"/>
            <a:ext cx="9764136" cy="1325563"/>
          </a:xfrm>
        </p:spPr>
        <p:txBody>
          <a:bodyPr anchor="t"/>
          <a:lstStyle/>
          <a:p>
            <a:pPr algn="ctr"/>
            <a:r>
              <a:rPr lang="pt-BR">
                <a:cs typeface="Segoe UI"/>
              </a:rPr>
              <a:t>INSS</a:t>
            </a:r>
          </a:p>
        </p:txBody>
      </p:sp>
    </p:spTree>
    <p:extLst>
      <p:ext uri="{BB962C8B-B14F-4D97-AF65-F5344CB8AC3E}">
        <p14:creationId xmlns:p14="http://schemas.microsoft.com/office/powerpoint/2010/main" val="20251009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DAD8E3-2E7D-98E6-3753-D7F1A3732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720" y="140271"/>
            <a:ext cx="11297588" cy="1325563"/>
          </a:xfrm>
        </p:spPr>
        <p:txBody>
          <a:bodyPr>
            <a:normAutofit/>
          </a:bodyPr>
          <a:lstStyle/>
          <a:p>
            <a:pPr algn="ctr"/>
            <a:r>
              <a:rPr lang="pt-BR">
                <a:latin typeface="Segoe UI"/>
                <a:cs typeface="Segoe UI"/>
              </a:rPr>
              <a:t>Minuta da nova in</a:t>
            </a:r>
            <a:endParaRPr lang="pt-BR">
              <a:cs typeface="Segoe UI" panose="020B0502040204020203" pitchFamily="34" charset="0"/>
            </a:endParaRPr>
          </a:p>
        </p:txBody>
      </p:sp>
      <p:grpSp>
        <p:nvGrpSpPr>
          <p:cNvPr id="19" name="Agrupar 18">
            <a:extLst>
              <a:ext uri="{FF2B5EF4-FFF2-40B4-BE49-F238E27FC236}">
                <a16:creationId xmlns:a16="http://schemas.microsoft.com/office/drawing/2014/main" id="{B759C95B-6858-DA44-42EB-8BCE3BCF23A0}"/>
              </a:ext>
            </a:extLst>
          </p:cNvPr>
          <p:cNvGrpSpPr/>
          <p:nvPr/>
        </p:nvGrpSpPr>
        <p:grpSpPr>
          <a:xfrm>
            <a:off x="1089515" y="1574901"/>
            <a:ext cx="9771997" cy="4683193"/>
            <a:chOff x="714375" y="2430685"/>
            <a:chExt cx="2069939" cy="3428826"/>
          </a:xfrm>
        </p:grpSpPr>
        <p:sp>
          <p:nvSpPr>
            <p:cNvPr id="4" name="Retângulo 3">
              <a:extLst>
                <a:ext uri="{FF2B5EF4-FFF2-40B4-BE49-F238E27FC236}">
                  <a16:creationId xmlns:a16="http://schemas.microsoft.com/office/drawing/2014/main" id="{7B71FE6B-C80A-C638-AD8F-3CEB34DF5242}"/>
                </a:ext>
              </a:extLst>
            </p:cNvPr>
            <p:cNvSpPr/>
            <p:nvPr/>
          </p:nvSpPr>
          <p:spPr>
            <a:xfrm>
              <a:off x="714375" y="2436471"/>
              <a:ext cx="2069939" cy="3423040"/>
            </a:xfrm>
            <a:prstGeom prst="rect">
              <a:avLst/>
            </a:prstGeom>
            <a:solidFill>
              <a:srgbClr val="183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180000" rIns="180000" bIns="45720" rtlCol="0" anchor="t"/>
            <a:lstStyle/>
            <a:p>
              <a:endParaRPr lang="pt-BR" sz="1400">
                <a:solidFill>
                  <a:schemeClr val="bg1"/>
                </a:solidFill>
                <a:latin typeface="Segoe UI Light"/>
                <a:cs typeface="Arial"/>
              </a:endParaRPr>
            </a:p>
            <a:p>
              <a:endParaRPr lang="pt-BR" sz="1400">
                <a:solidFill>
                  <a:schemeClr val="bg1"/>
                </a:solidFill>
                <a:latin typeface="Segoe UI Light"/>
                <a:cs typeface="Arial"/>
              </a:endParaRPr>
            </a:p>
            <a:p>
              <a:pPr algn="ctr">
                <a:lnSpc>
                  <a:spcPct val="150000"/>
                </a:lnSpc>
              </a:pPr>
              <a:endParaRPr lang="pt-BR" sz="1600">
                <a:latin typeface="Segoe UI Light"/>
                <a:cs typeface="Calibri"/>
              </a:endParaRPr>
            </a:p>
          </p:txBody>
        </p:sp>
        <p:sp>
          <p:nvSpPr>
            <p:cNvPr id="10" name="Retângulo 9">
              <a:extLst>
                <a:ext uri="{FF2B5EF4-FFF2-40B4-BE49-F238E27FC236}">
                  <a16:creationId xmlns:a16="http://schemas.microsoft.com/office/drawing/2014/main" id="{055B1871-B639-8D34-A1D2-C9FD554477B6}"/>
                </a:ext>
              </a:extLst>
            </p:cNvPr>
            <p:cNvSpPr/>
            <p:nvPr/>
          </p:nvSpPr>
          <p:spPr>
            <a:xfrm>
              <a:off x="716872" y="2430685"/>
              <a:ext cx="2067442" cy="590308"/>
            </a:xfrm>
            <a:prstGeom prst="rect">
              <a:avLst/>
            </a:prstGeom>
            <a:solidFill>
              <a:schemeClr val="tx1"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45720" rIns="91440" bIns="45720" rtlCol="0" anchor="ctr"/>
            <a:lstStyle/>
            <a:p>
              <a:endParaRPr lang="pt-BR" sz="1800" b="1">
                <a:solidFill>
                  <a:srgbClr val="18BEFF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pic>
        <p:nvPicPr>
          <p:cNvPr id="5" name="Imagem 5">
            <a:extLst>
              <a:ext uri="{FF2B5EF4-FFF2-40B4-BE49-F238E27FC236}">
                <a16:creationId xmlns:a16="http://schemas.microsoft.com/office/drawing/2014/main" id="{B3BE4B19-D237-3FB6-7AE6-00FD9780B5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1720634"/>
            <a:ext cx="9495692" cy="4354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7927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DAD8E3-2E7D-98E6-3753-D7F1A3732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720" y="140271"/>
            <a:ext cx="11297588" cy="1325563"/>
          </a:xfrm>
        </p:spPr>
        <p:txBody>
          <a:bodyPr>
            <a:normAutofit/>
          </a:bodyPr>
          <a:lstStyle/>
          <a:p>
            <a:pPr algn="ctr"/>
            <a:r>
              <a:rPr lang="pt-BR">
                <a:latin typeface="Segoe UI"/>
                <a:cs typeface="Segoe UI"/>
              </a:rPr>
              <a:t>Minuta da nova in</a:t>
            </a:r>
            <a:endParaRPr lang="pt-BR">
              <a:cs typeface="Segoe UI" panose="020B0502040204020203" pitchFamily="34" charset="0"/>
            </a:endParaRPr>
          </a:p>
        </p:txBody>
      </p:sp>
      <p:grpSp>
        <p:nvGrpSpPr>
          <p:cNvPr id="19" name="Agrupar 18">
            <a:extLst>
              <a:ext uri="{FF2B5EF4-FFF2-40B4-BE49-F238E27FC236}">
                <a16:creationId xmlns:a16="http://schemas.microsoft.com/office/drawing/2014/main" id="{B759C95B-6858-DA44-42EB-8BCE3BCF23A0}"/>
              </a:ext>
            </a:extLst>
          </p:cNvPr>
          <p:cNvGrpSpPr/>
          <p:nvPr/>
        </p:nvGrpSpPr>
        <p:grpSpPr>
          <a:xfrm>
            <a:off x="1089515" y="1574901"/>
            <a:ext cx="9771997" cy="4683193"/>
            <a:chOff x="714375" y="2430685"/>
            <a:chExt cx="2069939" cy="3428826"/>
          </a:xfrm>
        </p:grpSpPr>
        <p:sp>
          <p:nvSpPr>
            <p:cNvPr id="4" name="Retângulo 3">
              <a:extLst>
                <a:ext uri="{FF2B5EF4-FFF2-40B4-BE49-F238E27FC236}">
                  <a16:creationId xmlns:a16="http://schemas.microsoft.com/office/drawing/2014/main" id="{7B71FE6B-C80A-C638-AD8F-3CEB34DF5242}"/>
                </a:ext>
              </a:extLst>
            </p:cNvPr>
            <p:cNvSpPr/>
            <p:nvPr/>
          </p:nvSpPr>
          <p:spPr>
            <a:xfrm>
              <a:off x="714375" y="2436471"/>
              <a:ext cx="2069939" cy="3423040"/>
            </a:xfrm>
            <a:prstGeom prst="rect">
              <a:avLst/>
            </a:prstGeom>
            <a:solidFill>
              <a:srgbClr val="183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180000" rIns="180000" bIns="45720" rtlCol="0" anchor="t"/>
            <a:lstStyle/>
            <a:p>
              <a:endParaRPr lang="pt-BR" sz="1400">
                <a:solidFill>
                  <a:schemeClr val="bg1"/>
                </a:solidFill>
                <a:latin typeface="Segoe UI Light"/>
                <a:cs typeface="Arial"/>
              </a:endParaRPr>
            </a:p>
            <a:p>
              <a:endParaRPr lang="pt-BR" sz="1400">
                <a:solidFill>
                  <a:schemeClr val="bg1"/>
                </a:solidFill>
                <a:latin typeface="Segoe UI Light"/>
                <a:cs typeface="Arial"/>
              </a:endParaRPr>
            </a:p>
            <a:p>
              <a:pPr algn="ctr">
                <a:lnSpc>
                  <a:spcPct val="150000"/>
                </a:lnSpc>
              </a:pPr>
              <a:endParaRPr lang="pt-BR" sz="1600">
                <a:latin typeface="Segoe UI Light"/>
                <a:cs typeface="Calibri"/>
              </a:endParaRPr>
            </a:p>
          </p:txBody>
        </p:sp>
        <p:sp>
          <p:nvSpPr>
            <p:cNvPr id="10" name="Retângulo 9">
              <a:extLst>
                <a:ext uri="{FF2B5EF4-FFF2-40B4-BE49-F238E27FC236}">
                  <a16:creationId xmlns:a16="http://schemas.microsoft.com/office/drawing/2014/main" id="{055B1871-B639-8D34-A1D2-C9FD554477B6}"/>
                </a:ext>
              </a:extLst>
            </p:cNvPr>
            <p:cNvSpPr/>
            <p:nvPr/>
          </p:nvSpPr>
          <p:spPr>
            <a:xfrm>
              <a:off x="716872" y="2430685"/>
              <a:ext cx="2067442" cy="590308"/>
            </a:xfrm>
            <a:prstGeom prst="rect">
              <a:avLst/>
            </a:prstGeom>
            <a:solidFill>
              <a:schemeClr val="tx1"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45720" rIns="91440" bIns="45720" rtlCol="0" anchor="ctr"/>
            <a:lstStyle/>
            <a:p>
              <a:endParaRPr lang="pt-BR" sz="1800" b="1">
                <a:solidFill>
                  <a:srgbClr val="18BEFF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pic>
        <p:nvPicPr>
          <p:cNvPr id="5" name="Imagem 5" descr="Uma imagem contendo Tabela&#10;&#10;Descrição gerada automaticamente">
            <a:extLst>
              <a:ext uri="{FF2B5EF4-FFF2-40B4-BE49-F238E27FC236}">
                <a16:creationId xmlns:a16="http://schemas.microsoft.com/office/drawing/2014/main" id="{60170F1A-8382-9A3D-8EBC-5EFFC1D801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0619" y="2119760"/>
            <a:ext cx="9361117" cy="337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1701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DAD8E3-2E7D-98E6-3753-D7F1A3732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720" y="140271"/>
            <a:ext cx="11297588" cy="1325563"/>
          </a:xfrm>
        </p:spPr>
        <p:txBody>
          <a:bodyPr>
            <a:normAutofit/>
          </a:bodyPr>
          <a:lstStyle/>
          <a:p>
            <a:pPr algn="ctr"/>
            <a:r>
              <a:rPr lang="pt-BR">
                <a:latin typeface="Segoe UI"/>
                <a:cs typeface="Segoe UI"/>
              </a:rPr>
              <a:t>Minuta da nova in</a:t>
            </a:r>
            <a:endParaRPr lang="pt-BR">
              <a:cs typeface="Segoe UI" panose="020B0502040204020203" pitchFamily="34" charset="0"/>
            </a:endParaRPr>
          </a:p>
        </p:txBody>
      </p:sp>
      <p:grpSp>
        <p:nvGrpSpPr>
          <p:cNvPr id="19" name="Agrupar 18">
            <a:extLst>
              <a:ext uri="{FF2B5EF4-FFF2-40B4-BE49-F238E27FC236}">
                <a16:creationId xmlns:a16="http://schemas.microsoft.com/office/drawing/2014/main" id="{B759C95B-6858-DA44-42EB-8BCE3BCF23A0}"/>
              </a:ext>
            </a:extLst>
          </p:cNvPr>
          <p:cNvGrpSpPr/>
          <p:nvPr/>
        </p:nvGrpSpPr>
        <p:grpSpPr>
          <a:xfrm>
            <a:off x="1089515" y="1574901"/>
            <a:ext cx="9771997" cy="4683193"/>
            <a:chOff x="714375" y="2430685"/>
            <a:chExt cx="2069939" cy="3428826"/>
          </a:xfrm>
        </p:grpSpPr>
        <p:sp>
          <p:nvSpPr>
            <p:cNvPr id="4" name="Retângulo 3">
              <a:extLst>
                <a:ext uri="{FF2B5EF4-FFF2-40B4-BE49-F238E27FC236}">
                  <a16:creationId xmlns:a16="http://schemas.microsoft.com/office/drawing/2014/main" id="{7B71FE6B-C80A-C638-AD8F-3CEB34DF5242}"/>
                </a:ext>
              </a:extLst>
            </p:cNvPr>
            <p:cNvSpPr/>
            <p:nvPr/>
          </p:nvSpPr>
          <p:spPr>
            <a:xfrm>
              <a:off x="714375" y="2436471"/>
              <a:ext cx="2069939" cy="3423040"/>
            </a:xfrm>
            <a:prstGeom prst="rect">
              <a:avLst/>
            </a:prstGeom>
            <a:solidFill>
              <a:srgbClr val="183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180000" rIns="180000" bIns="45720" rtlCol="0" anchor="t"/>
            <a:lstStyle/>
            <a:p>
              <a:endParaRPr lang="pt-BR" sz="1400">
                <a:solidFill>
                  <a:schemeClr val="bg1"/>
                </a:solidFill>
                <a:latin typeface="Segoe UI Light"/>
                <a:cs typeface="Arial"/>
              </a:endParaRPr>
            </a:p>
            <a:p>
              <a:endParaRPr lang="pt-BR" sz="1400">
                <a:solidFill>
                  <a:schemeClr val="bg1"/>
                </a:solidFill>
                <a:latin typeface="Segoe UI Light"/>
                <a:cs typeface="Arial"/>
              </a:endParaRPr>
            </a:p>
            <a:p>
              <a:pPr algn="ctr">
                <a:lnSpc>
                  <a:spcPct val="150000"/>
                </a:lnSpc>
              </a:pPr>
              <a:endParaRPr lang="pt-BR" sz="1600">
                <a:latin typeface="Segoe UI Light"/>
                <a:cs typeface="Calibri"/>
              </a:endParaRPr>
            </a:p>
          </p:txBody>
        </p:sp>
        <p:sp>
          <p:nvSpPr>
            <p:cNvPr id="10" name="Retângulo 9">
              <a:extLst>
                <a:ext uri="{FF2B5EF4-FFF2-40B4-BE49-F238E27FC236}">
                  <a16:creationId xmlns:a16="http://schemas.microsoft.com/office/drawing/2014/main" id="{055B1871-B639-8D34-A1D2-C9FD554477B6}"/>
                </a:ext>
              </a:extLst>
            </p:cNvPr>
            <p:cNvSpPr/>
            <p:nvPr/>
          </p:nvSpPr>
          <p:spPr>
            <a:xfrm>
              <a:off x="716872" y="2430685"/>
              <a:ext cx="2067442" cy="590308"/>
            </a:xfrm>
            <a:prstGeom prst="rect">
              <a:avLst/>
            </a:prstGeom>
            <a:solidFill>
              <a:schemeClr val="tx1"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45720" rIns="91440" bIns="45720" rtlCol="0" anchor="ctr"/>
            <a:lstStyle/>
            <a:p>
              <a:endParaRPr lang="pt-BR" sz="1800" b="1">
                <a:solidFill>
                  <a:srgbClr val="18BEFF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pic>
        <p:nvPicPr>
          <p:cNvPr id="3" name="Imagem 5">
            <a:extLst>
              <a:ext uri="{FF2B5EF4-FFF2-40B4-BE49-F238E27FC236}">
                <a16:creationId xmlns:a16="http://schemas.microsoft.com/office/drawing/2014/main" id="{AE9B91CA-E252-9BD2-2115-A294FD9D58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6236" y="2457604"/>
            <a:ext cx="9580323" cy="2287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6900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DAD8E3-2E7D-98E6-3753-D7F1A3732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720" y="140271"/>
            <a:ext cx="11297588" cy="1325563"/>
          </a:xfrm>
        </p:spPr>
        <p:txBody>
          <a:bodyPr>
            <a:normAutofit/>
          </a:bodyPr>
          <a:lstStyle/>
          <a:p>
            <a:pPr algn="ctr"/>
            <a:r>
              <a:rPr lang="pt-BR">
                <a:latin typeface="Segoe UI"/>
                <a:cs typeface="Segoe UI"/>
              </a:rPr>
              <a:t>Minuta da nova in</a:t>
            </a:r>
            <a:endParaRPr lang="pt-BR">
              <a:cs typeface="Segoe UI" panose="020B0502040204020203" pitchFamily="34" charset="0"/>
            </a:endParaRPr>
          </a:p>
        </p:txBody>
      </p:sp>
      <p:grpSp>
        <p:nvGrpSpPr>
          <p:cNvPr id="19" name="Agrupar 18">
            <a:extLst>
              <a:ext uri="{FF2B5EF4-FFF2-40B4-BE49-F238E27FC236}">
                <a16:creationId xmlns:a16="http://schemas.microsoft.com/office/drawing/2014/main" id="{B759C95B-6858-DA44-42EB-8BCE3BCF23A0}"/>
              </a:ext>
            </a:extLst>
          </p:cNvPr>
          <p:cNvGrpSpPr/>
          <p:nvPr/>
        </p:nvGrpSpPr>
        <p:grpSpPr>
          <a:xfrm>
            <a:off x="749546" y="1211486"/>
            <a:ext cx="10686396" cy="5046608"/>
            <a:chOff x="714375" y="2430685"/>
            <a:chExt cx="2069939" cy="3428826"/>
          </a:xfrm>
        </p:grpSpPr>
        <p:sp>
          <p:nvSpPr>
            <p:cNvPr id="4" name="Retângulo 3">
              <a:extLst>
                <a:ext uri="{FF2B5EF4-FFF2-40B4-BE49-F238E27FC236}">
                  <a16:creationId xmlns:a16="http://schemas.microsoft.com/office/drawing/2014/main" id="{7B71FE6B-C80A-C638-AD8F-3CEB34DF5242}"/>
                </a:ext>
              </a:extLst>
            </p:cNvPr>
            <p:cNvSpPr/>
            <p:nvPr/>
          </p:nvSpPr>
          <p:spPr>
            <a:xfrm>
              <a:off x="714375" y="2436471"/>
              <a:ext cx="2069939" cy="3423040"/>
            </a:xfrm>
            <a:prstGeom prst="rect">
              <a:avLst/>
            </a:prstGeom>
            <a:solidFill>
              <a:srgbClr val="183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180000" rIns="180000" bIns="45720" rtlCol="0" anchor="t"/>
            <a:lstStyle/>
            <a:p>
              <a:endParaRPr lang="pt-BR" sz="1400">
                <a:solidFill>
                  <a:schemeClr val="bg1"/>
                </a:solidFill>
                <a:latin typeface="Segoe UI Light"/>
                <a:cs typeface="Arial"/>
              </a:endParaRPr>
            </a:p>
            <a:p>
              <a:endParaRPr lang="pt-BR" sz="1400">
                <a:solidFill>
                  <a:schemeClr val="bg1"/>
                </a:solidFill>
                <a:latin typeface="Segoe UI Light"/>
                <a:cs typeface="Arial"/>
              </a:endParaRPr>
            </a:p>
            <a:p>
              <a:pPr algn="ctr">
                <a:lnSpc>
                  <a:spcPct val="150000"/>
                </a:lnSpc>
              </a:pPr>
              <a:endParaRPr lang="pt-BR" sz="1600">
                <a:latin typeface="Segoe UI Light"/>
                <a:cs typeface="Calibri"/>
              </a:endParaRPr>
            </a:p>
          </p:txBody>
        </p:sp>
        <p:sp>
          <p:nvSpPr>
            <p:cNvPr id="10" name="Retângulo 9">
              <a:extLst>
                <a:ext uri="{FF2B5EF4-FFF2-40B4-BE49-F238E27FC236}">
                  <a16:creationId xmlns:a16="http://schemas.microsoft.com/office/drawing/2014/main" id="{055B1871-B639-8D34-A1D2-C9FD554477B6}"/>
                </a:ext>
              </a:extLst>
            </p:cNvPr>
            <p:cNvSpPr/>
            <p:nvPr/>
          </p:nvSpPr>
          <p:spPr>
            <a:xfrm>
              <a:off x="716872" y="2430685"/>
              <a:ext cx="2067442" cy="590308"/>
            </a:xfrm>
            <a:prstGeom prst="rect">
              <a:avLst/>
            </a:prstGeom>
            <a:solidFill>
              <a:schemeClr val="tx1"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45720" rIns="91440" bIns="45720" rtlCol="0" anchor="ctr"/>
            <a:lstStyle/>
            <a:p>
              <a:endParaRPr lang="pt-BR" sz="1800" b="1">
                <a:solidFill>
                  <a:srgbClr val="18BEFF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pic>
        <p:nvPicPr>
          <p:cNvPr id="3" name="Imagem 5" descr="Texto&#10;&#10;Descrição gerada automaticamente">
            <a:extLst>
              <a:ext uri="{FF2B5EF4-FFF2-40B4-BE49-F238E27FC236}">
                <a16:creationId xmlns:a16="http://schemas.microsoft.com/office/drawing/2014/main" id="{72F54C5A-7E62-2F69-5780-B75CBA38F7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7846" y="1617259"/>
            <a:ext cx="10363199" cy="3459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18712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DAD8E3-2E7D-98E6-3753-D7F1A3732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720" y="140271"/>
            <a:ext cx="11297588" cy="1325563"/>
          </a:xfrm>
        </p:spPr>
        <p:txBody>
          <a:bodyPr>
            <a:normAutofit/>
          </a:bodyPr>
          <a:lstStyle/>
          <a:p>
            <a:pPr algn="ctr"/>
            <a:r>
              <a:rPr lang="pt-BR" sz="3200" dirty="0">
                <a:latin typeface="Segoe UI"/>
                <a:cs typeface="Segoe UI"/>
              </a:rPr>
              <a:t>EXTRATO </a:t>
            </a:r>
            <a:r>
              <a:rPr lang="pt-BR" sz="3200" dirty="0" err="1">
                <a:latin typeface="Segoe UI"/>
                <a:cs typeface="Segoe UI"/>
              </a:rPr>
              <a:t>EMPréstimos</a:t>
            </a:r>
            <a:br>
              <a:rPr lang="pt-BR" sz="3200" dirty="0">
                <a:latin typeface="Segoe UI"/>
                <a:cs typeface="Segoe UI"/>
              </a:rPr>
            </a:br>
            <a:r>
              <a:rPr lang="pt-BR" sz="3200" dirty="0">
                <a:latin typeface="Segoe UI"/>
                <a:cs typeface="Segoe UI"/>
              </a:rPr>
              <a:t>atual (meu </a:t>
            </a:r>
            <a:r>
              <a:rPr lang="pt-BR" sz="3200" dirty="0" err="1">
                <a:latin typeface="Segoe UI"/>
                <a:cs typeface="Segoe UI"/>
              </a:rPr>
              <a:t>inss</a:t>
            </a:r>
            <a:r>
              <a:rPr lang="pt-BR" sz="3200" dirty="0">
                <a:latin typeface="Segoe UI"/>
                <a:cs typeface="Segoe UI"/>
              </a:rPr>
              <a:t>)</a:t>
            </a:r>
            <a:endParaRPr lang="pt-BR" sz="3200" dirty="0">
              <a:cs typeface="Segoe UI" panose="020B0502040204020203" pitchFamily="34" charset="0"/>
            </a:endParaRPr>
          </a:p>
        </p:txBody>
      </p:sp>
      <p:grpSp>
        <p:nvGrpSpPr>
          <p:cNvPr id="19" name="Agrupar 18">
            <a:extLst>
              <a:ext uri="{FF2B5EF4-FFF2-40B4-BE49-F238E27FC236}">
                <a16:creationId xmlns:a16="http://schemas.microsoft.com/office/drawing/2014/main" id="{B759C95B-6858-DA44-42EB-8BCE3BCF23A0}"/>
              </a:ext>
            </a:extLst>
          </p:cNvPr>
          <p:cNvGrpSpPr/>
          <p:nvPr/>
        </p:nvGrpSpPr>
        <p:grpSpPr>
          <a:xfrm>
            <a:off x="749546" y="1211486"/>
            <a:ext cx="10686396" cy="5046608"/>
            <a:chOff x="714375" y="2430685"/>
            <a:chExt cx="2069939" cy="3428826"/>
          </a:xfrm>
        </p:grpSpPr>
        <p:sp>
          <p:nvSpPr>
            <p:cNvPr id="4" name="Retângulo 3">
              <a:extLst>
                <a:ext uri="{FF2B5EF4-FFF2-40B4-BE49-F238E27FC236}">
                  <a16:creationId xmlns:a16="http://schemas.microsoft.com/office/drawing/2014/main" id="{7B71FE6B-C80A-C638-AD8F-3CEB34DF5242}"/>
                </a:ext>
              </a:extLst>
            </p:cNvPr>
            <p:cNvSpPr/>
            <p:nvPr/>
          </p:nvSpPr>
          <p:spPr>
            <a:xfrm>
              <a:off x="714375" y="2436471"/>
              <a:ext cx="2069939" cy="3423040"/>
            </a:xfrm>
            <a:prstGeom prst="rect">
              <a:avLst/>
            </a:prstGeom>
            <a:solidFill>
              <a:srgbClr val="183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180000" rIns="180000" bIns="45720" rtlCol="0" anchor="t"/>
            <a:lstStyle/>
            <a:p>
              <a:endParaRPr lang="pt-BR" sz="1400">
                <a:solidFill>
                  <a:schemeClr val="bg1"/>
                </a:solidFill>
                <a:latin typeface="Segoe UI Light"/>
                <a:cs typeface="Arial"/>
              </a:endParaRPr>
            </a:p>
            <a:p>
              <a:endParaRPr lang="pt-BR" sz="1400">
                <a:solidFill>
                  <a:schemeClr val="bg1"/>
                </a:solidFill>
                <a:latin typeface="Segoe UI Light"/>
                <a:cs typeface="Arial"/>
              </a:endParaRPr>
            </a:p>
            <a:p>
              <a:pPr algn="ctr">
                <a:lnSpc>
                  <a:spcPct val="150000"/>
                </a:lnSpc>
              </a:pPr>
              <a:endParaRPr lang="pt-BR" sz="1600">
                <a:latin typeface="Segoe UI Light"/>
                <a:cs typeface="Calibri"/>
              </a:endParaRPr>
            </a:p>
          </p:txBody>
        </p:sp>
        <p:sp>
          <p:nvSpPr>
            <p:cNvPr id="10" name="Retângulo 9">
              <a:extLst>
                <a:ext uri="{FF2B5EF4-FFF2-40B4-BE49-F238E27FC236}">
                  <a16:creationId xmlns:a16="http://schemas.microsoft.com/office/drawing/2014/main" id="{055B1871-B639-8D34-A1D2-C9FD554477B6}"/>
                </a:ext>
              </a:extLst>
            </p:cNvPr>
            <p:cNvSpPr/>
            <p:nvPr/>
          </p:nvSpPr>
          <p:spPr>
            <a:xfrm>
              <a:off x="716872" y="2430685"/>
              <a:ext cx="2067442" cy="590308"/>
            </a:xfrm>
            <a:prstGeom prst="rect">
              <a:avLst/>
            </a:prstGeom>
            <a:solidFill>
              <a:schemeClr val="tx1"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45720" rIns="91440" bIns="45720" rtlCol="0" anchor="ctr"/>
            <a:lstStyle/>
            <a:p>
              <a:endParaRPr lang="pt-BR" sz="1800" b="1">
                <a:solidFill>
                  <a:srgbClr val="18BEFF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pic>
        <p:nvPicPr>
          <p:cNvPr id="6" name="Imagem 6" descr="Tabela&#10;&#10;Descrição gerada automaticamente">
            <a:extLst>
              <a:ext uri="{FF2B5EF4-FFF2-40B4-BE49-F238E27FC236}">
                <a16:creationId xmlns:a16="http://schemas.microsoft.com/office/drawing/2014/main" id="{52CDB89F-EA6A-65F7-64B6-2D98C6D99A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2277" y="1229771"/>
            <a:ext cx="8651630" cy="5008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177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ângulo 12">
            <a:extLst>
              <a:ext uri="{FF2B5EF4-FFF2-40B4-BE49-F238E27FC236}">
                <a16:creationId xmlns:a16="http://schemas.microsoft.com/office/drawing/2014/main" id="{B0C1DF79-39E2-7102-8E5F-ECE8F363BEDD}"/>
              </a:ext>
            </a:extLst>
          </p:cNvPr>
          <p:cNvSpPr/>
          <p:nvPr/>
        </p:nvSpPr>
        <p:spPr>
          <a:xfrm>
            <a:off x="6096000" y="0"/>
            <a:ext cx="6096000" cy="6799521"/>
          </a:xfrm>
          <a:prstGeom prst="rect">
            <a:avLst/>
          </a:prstGeom>
          <a:solidFill>
            <a:srgbClr val="183E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1CEE7CE3-3244-B710-23E4-E6111BD89D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7711" y="748918"/>
            <a:ext cx="5071973" cy="1325563"/>
          </a:xfrm>
        </p:spPr>
        <p:txBody>
          <a:bodyPr>
            <a:normAutofit/>
          </a:bodyPr>
          <a:lstStyle/>
          <a:p>
            <a:r>
              <a:rPr lang="pt-BR" u="sng" dirty="0">
                <a:latin typeface="Segoe UI"/>
                <a:cs typeface="Segoe UI"/>
              </a:rPr>
              <a:t>Taxas atuais</a:t>
            </a:r>
            <a:endParaRPr lang="pt-BR" u="sng">
              <a:cs typeface="Segoe UI"/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26AC3A69-5333-F3F2-CD0A-26C790F71FFD}"/>
              </a:ext>
            </a:extLst>
          </p:cNvPr>
          <p:cNvSpPr/>
          <p:nvPr/>
        </p:nvSpPr>
        <p:spPr>
          <a:xfrm>
            <a:off x="7064302" y="3660517"/>
            <a:ext cx="1059083" cy="1059083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/>
              <a:t>  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3E0F0E65-2334-E5C5-C19F-2DAD0CA86A30}"/>
              </a:ext>
            </a:extLst>
          </p:cNvPr>
          <p:cNvSpPr/>
          <p:nvPr/>
        </p:nvSpPr>
        <p:spPr>
          <a:xfrm>
            <a:off x="10439064" y="3660517"/>
            <a:ext cx="1059083" cy="1059083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/>
              <a:t>  </a:t>
            </a:r>
          </a:p>
        </p:txBody>
      </p:sp>
      <p:sp>
        <p:nvSpPr>
          <p:cNvPr id="4" name="Espaço Reservado para Conteúdo 2">
            <a:extLst>
              <a:ext uri="{FF2B5EF4-FFF2-40B4-BE49-F238E27FC236}">
                <a16:creationId xmlns:a16="http://schemas.microsoft.com/office/drawing/2014/main" id="{3548A932-645C-348A-13ED-299DF0C383AA}"/>
              </a:ext>
            </a:extLst>
          </p:cNvPr>
          <p:cNvSpPr txBox="1">
            <a:spLocks/>
          </p:cNvSpPr>
          <p:nvPr/>
        </p:nvSpPr>
        <p:spPr>
          <a:xfrm>
            <a:off x="898100" y="2083532"/>
            <a:ext cx="4810654" cy="405154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AutoNum type="alphaUcPeriod"/>
            </a:pPr>
            <a:r>
              <a:rPr lang="pt-BR" sz="3200" b="1" dirty="0">
                <a:latin typeface="Segoe UI Light"/>
                <a:cs typeface="Segoe UI Light"/>
                <a:hlinkClick r:id="rId2"/>
              </a:rPr>
              <a:t>Declaratórias</a:t>
            </a:r>
            <a:r>
              <a:rPr lang="pt-BR" sz="3200" b="1" dirty="0">
                <a:latin typeface="Segoe UI Light"/>
                <a:cs typeface="Segoe UI Light"/>
              </a:rPr>
              <a:t>;</a:t>
            </a:r>
            <a:endParaRPr lang="pt-BR" sz="3200" b="1">
              <a:cs typeface="Segoe UI Light" panose="020B0502040204020203" pitchFamily="34" charset="0"/>
            </a:endParaRPr>
          </a:p>
          <a:p>
            <a:pPr marL="457200" indent="-457200">
              <a:buAutoNum type="alphaUcPeriod"/>
            </a:pPr>
            <a:r>
              <a:rPr lang="pt-BR" sz="3200" b="1" u="sng" dirty="0">
                <a:latin typeface="Segoe UI Light"/>
                <a:cs typeface="Segoe UI Light"/>
              </a:rPr>
              <a:t>Complexidade para o acompanhamento.</a:t>
            </a:r>
            <a:endParaRPr lang="pt-BR" sz="3200" b="1" u="sng">
              <a:cs typeface="Segoe UI Light" panose="020B0502040204020203" pitchFamily="34" charset="0"/>
            </a:endParaRPr>
          </a:p>
        </p:txBody>
      </p:sp>
      <p:pic>
        <p:nvPicPr>
          <p:cNvPr id="3" name="Gráfico 4" descr="Imposto com preenchimento sólido">
            <a:extLst>
              <a:ext uri="{FF2B5EF4-FFF2-40B4-BE49-F238E27FC236}">
                <a16:creationId xmlns:a16="http://schemas.microsoft.com/office/drawing/2014/main" id="{3E50EDB3-CEE3-FC1D-6C09-4763349EBC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139354" y="3733798"/>
            <a:ext cx="914400" cy="914400"/>
          </a:xfrm>
          <a:prstGeom prst="rect">
            <a:avLst/>
          </a:prstGeom>
        </p:spPr>
      </p:pic>
      <p:pic>
        <p:nvPicPr>
          <p:cNvPr id="7" name="Gráfico 7" descr="Hipoteca estrutura de tópicos">
            <a:extLst>
              <a:ext uri="{FF2B5EF4-FFF2-40B4-BE49-F238E27FC236}">
                <a16:creationId xmlns:a16="http://schemas.microsoft.com/office/drawing/2014/main" id="{56ADA137-824C-1567-6A91-150C34C6D58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15601" y="3651738"/>
            <a:ext cx="914400" cy="914400"/>
          </a:xfrm>
          <a:prstGeom prst="rect">
            <a:avLst/>
          </a:prstGeom>
        </p:spPr>
      </p:pic>
      <p:pic>
        <p:nvPicPr>
          <p:cNvPr id="11" name="Imagem 11">
            <a:extLst>
              <a:ext uri="{FF2B5EF4-FFF2-40B4-BE49-F238E27FC236}">
                <a16:creationId xmlns:a16="http://schemas.microsoft.com/office/drawing/2014/main" id="{F63861D2-7F3D-F45B-9EC0-DEE5C3784F4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69016" y="665072"/>
            <a:ext cx="4431323" cy="2491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7473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DAD8E3-2E7D-98E6-3753-D7F1A3732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720" y="140271"/>
            <a:ext cx="11297588" cy="1325563"/>
          </a:xfrm>
        </p:spPr>
        <p:txBody>
          <a:bodyPr>
            <a:normAutofit/>
          </a:bodyPr>
          <a:lstStyle/>
          <a:p>
            <a:pPr algn="ctr"/>
            <a:r>
              <a:rPr lang="pt-BR" sz="3200" dirty="0">
                <a:latin typeface="Segoe UI"/>
                <a:cs typeface="Segoe UI"/>
              </a:rPr>
              <a:t>EXTRATO </a:t>
            </a:r>
            <a:r>
              <a:rPr lang="pt-BR" sz="3200" dirty="0" err="1">
                <a:latin typeface="Segoe UI"/>
                <a:cs typeface="Segoe UI"/>
              </a:rPr>
              <a:t>EMPréstimos</a:t>
            </a:r>
            <a:br>
              <a:rPr lang="pt-BR" sz="3200" dirty="0">
                <a:latin typeface="Segoe UI"/>
                <a:cs typeface="Segoe UI"/>
              </a:rPr>
            </a:br>
            <a:r>
              <a:rPr lang="pt-BR" sz="3200" dirty="0">
                <a:latin typeface="Segoe UI"/>
                <a:cs typeface="Segoe UI"/>
              </a:rPr>
              <a:t>atual (meu </a:t>
            </a:r>
            <a:r>
              <a:rPr lang="pt-BR" sz="3200" dirty="0" err="1">
                <a:latin typeface="Segoe UI"/>
                <a:cs typeface="Segoe UI"/>
              </a:rPr>
              <a:t>inss</a:t>
            </a:r>
            <a:r>
              <a:rPr lang="pt-BR" sz="3200" dirty="0">
                <a:latin typeface="Segoe UI"/>
                <a:cs typeface="Segoe UI"/>
              </a:rPr>
              <a:t>)</a:t>
            </a:r>
            <a:endParaRPr lang="pt-BR" sz="3200" dirty="0">
              <a:cs typeface="Segoe UI" panose="020B0502040204020203" pitchFamily="34" charset="0"/>
            </a:endParaRPr>
          </a:p>
        </p:txBody>
      </p:sp>
      <p:grpSp>
        <p:nvGrpSpPr>
          <p:cNvPr id="19" name="Agrupar 18">
            <a:extLst>
              <a:ext uri="{FF2B5EF4-FFF2-40B4-BE49-F238E27FC236}">
                <a16:creationId xmlns:a16="http://schemas.microsoft.com/office/drawing/2014/main" id="{B759C95B-6858-DA44-42EB-8BCE3BCF23A0}"/>
              </a:ext>
            </a:extLst>
          </p:cNvPr>
          <p:cNvGrpSpPr/>
          <p:nvPr/>
        </p:nvGrpSpPr>
        <p:grpSpPr>
          <a:xfrm>
            <a:off x="749546" y="1211486"/>
            <a:ext cx="10686396" cy="5046608"/>
            <a:chOff x="714375" y="2430685"/>
            <a:chExt cx="2069939" cy="3428826"/>
          </a:xfrm>
        </p:grpSpPr>
        <p:sp>
          <p:nvSpPr>
            <p:cNvPr id="4" name="Retângulo 3">
              <a:extLst>
                <a:ext uri="{FF2B5EF4-FFF2-40B4-BE49-F238E27FC236}">
                  <a16:creationId xmlns:a16="http://schemas.microsoft.com/office/drawing/2014/main" id="{7B71FE6B-C80A-C638-AD8F-3CEB34DF5242}"/>
                </a:ext>
              </a:extLst>
            </p:cNvPr>
            <p:cNvSpPr/>
            <p:nvPr/>
          </p:nvSpPr>
          <p:spPr>
            <a:xfrm>
              <a:off x="714375" y="2436471"/>
              <a:ext cx="2069939" cy="3423040"/>
            </a:xfrm>
            <a:prstGeom prst="rect">
              <a:avLst/>
            </a:prstGeom>
            <a:solidFill>
              <a:srgbClr val="183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180000" rIns="180000" bIns="45720" rtlCol="0" anchor="t"/>
            <a:lstStyle/>
            <a:p>
              <a:endParaRPr lang="pt-BR" sz="1400">
                <a:solidFill>
                  <a:schemeClr val="bg1"/>
                </a:solidFill>
                <a:latin typeface="Segoe UI Light"/>
                <a:cs typeface="Arial"/>
              </a:endParaRPr>
            </a:p>
            <a:p>
              <a:endParaRPr lang="pt-BR" sz="1400">
                <a:solidFill>
                  <a:schemeClr val="bg1"/>
                </a:solidFill>
                <a:latin typeface="Segoe UI Light"/>
                <a:cs typeface="Arial"/>
              </a:endParaRPr>
            </a:p>
            <a:p>
              <a:pPr algn="ctr">
                <a:lnSpc>
                  <a:spcPct val="150000"/>
                </a:lnSpc>
              </a:pPr>
              <a:endParaRPr lang="pt-BR" sz="1600">
                <a:latin typeface="Segoe UI Light"/>
                <a:cs typeface="Calibri"/>
              </a:endParaRPr>
            </a:p>
          </p:txBody>
        </p:sp>
        <p:sp>
          <p:nvSpPr>
            <p:cNvPr id="10" name="Retângulo 9">
              <a:extLst>
                <a:ext uri="{FF2B5EF4-FFF2-40B4-BE49-F238E27FC236}">
                  <a16:creationId xmlns:a16="http://schemas.microsoft.com/office/drawing/2014/main" id="{055B1871-B639-8D34-A1D2-C9FD554477B6}"/>
                </a:ext>
              </a:extLst>
            </p:cNvPr>
            <p:cNvSpPr/>
            <p:nvPr/>
          </p:nvSpPr>
          <p:spPr>
            <a:xfrm>
              <a:off x="716872" y="2430685"/>
              <a:ext cx="2067442" cy="590308"/>
            </a:xfrm>
            <a:prstGeom prst="rect">
              <a:avLst/>
            </a:prstGeom>
            <a:solidFill>
              <a:schemeClr val="tx1"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45720" rIns="91440" bIns="45720" rtlCol="0" anchor="ctr"/>
            <a:lstStyle/>
            <a:p>
              <a:endParaRPr lang="pt-BR" sz="1800" b="1">
                <a:solidFill>
                  <a:srgbClr val="18BEFF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pic>
        <p:nvPicPr>
          <p:cNvPr id="3" name="Imagem 4" descr="Tabela&#10;&#10;Descrição gerada automaticamente">
            <a:extLst>
              <a:ext uri="{FF2B5EF4-FFF2-40B4-BE49-F238E27FC236}">
                <a16:creationId xmlns:a16="http://schemas.microsoft.com/office/drawing/2014/main" id="{9B6AE1C5-9CC9-B0B9-EE04-930ADDF66F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463041"/>
            <a:ext cx="10222522" cy="4236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957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DAD8E3-2E7D-98E6-3753-D7F1A3732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720" y="140271"/>
            <a:ext cx="11297588" cy="1325563"/>
          </a:xfrm>
        </p:spPr>
        <p:txBody>
          <a:bodyPr>
            <a:normAutofit/>
          </a:bodyPr>
          <a:lstStyle/>
          <a:p>
            <a:pPr algn="ctr"/>
            <a:r>
              <a:rPr lang="pt-BR" sz="3200" dirty="0">
                <a:latin typeface="Segoe UI"/>
                <a:cs typeface="Segoe UI"/>
              </a:rPr>
              <a:t>EXTRATO </a:t>
            </a:r>
            <a:r>
              <a:rPr lang="pt-BR" sz="3200" dirty="0" err="1">
                <a:latin typeface="Segoe UI"/>
                <a:cs typeface="Segoe UI"/>
              </a:rPr>
              <a:t>EMPréstimos</a:t>
            </a:r>
            <a:br>
              <a:rPr lang="pt-BR" sz="3200" dirty="0">
                <a:latin typeface="Segoe UI"/>
                <a:cs typeface="Segoe UI"/>
              </a:rPr>
            </a:br>
            <a:r>
              <a:rPr lang="pt-BR" sz="3200" dirty="0">
                <a:latin typeface="Segoe UI"/>
                <a:cs typeface="Segoe UI"/>
              </a:rPr>
              <a:t>atual (meu </a:t>
            </a:r>
            <a:r>
              <a:rPr lang="pt-BR" sz="3200" dirty="0" err="1">
                <a:latin typeface="Segoe UI"/>
                <a:cs typeface="Segoe UI"/>
              </a:rPr>
              <a:t>inss</a:t>
            </a:r>
            <a:r>
              <a:rPr lang="pt-BR" sz="3200" dirty="0">
                <a:latin typeface="Segoe UI"/>
                <a:cs typeface="Segoe UI"/>
              </a:rPr>
              <a:t>)</a:t>
            </a:r>
            <a:endParaRPr lang="pt-BR" sz="3200" dirty="0">
              <a:cs typeface="Segoe UI" panose="020B0502040204020203" pitchFamily="34" charset="0"/>
            </a:endParaRPr>
          </a:p>
        </p:txBody>
      </p:sp>
      <p:grpSp>
        <p:nvGrpSpPr>
          <p:cNvPr id="19" name="Agrupar 18">
            <a:extLst>
              <a:ext uri="{FF2B5EF4-FFF2-40B4-BE49-F238E27FC236}">
                <a16:creationId xmlns:a16="http://schemas.microsoft.com/office/drawing/2014/main" id="{B759C95B-6858-DA44-42EB-8BCE3BCF23A0}"/>
              </a:ext>
            </a:extLst>
          </p:cNvPr>
          <p:cNvGrpSpPr/>
          <p:nvPr/>
        </p:nvGrpSpPr>
        <p:grpSpPr>
          <a:xfrm>
            <a:off x="749546" y="1211486"/>
            <a:ext cx="10686396" cy="5046608"/>
            <a:chOff x="714375" y="2430685"/>
            <a:chExt cx="2069939" cy="3428826"/>
          </a:xfrm>
        </p:grpSpPr>
        <p:sp>
          <p:nvSpPr>
            <p:cNvPr id="4" name="Retângulo 3">
              <a:extLst>
                <a:ext uri="{FF2B5EF4-FFF2-40B4-BE49-F238E27FC236}">
                  <a16:creationId xmlns:a16="http://schemas.microsoft.com/office/drawing/2014/main" id="{7B71FE6B-C80A-C638-AD8F-3CEB34DF5242}"/>
                </a:ext>
              </a:extLst>
            </p:cNvPr>
            <p:cNvSpPr/>
            <p:nvPr/>
          </p:nvSpPr>
          <p:spPr>
            <a:xfrm>
              <a:off x="714375" y="2436471"/>
              <a:ext cx="2069939" cy="3423040"/>
            </a:xfrm>
            <a:prstGeom prst="rect">
              <a:avLst/>
            </a:prstGeom>
            <a:solidFill>
              <a:srgbClr val="183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180000" rIns="180000" bIns="45720" rtlCol="0" anchor="t"/>
            <a:lstStyle/>
            <a:p>
              <a:endParaRPr lang="pt-BR" sz="1400">
                <a:solidFill>
                  <a:schemeClr val="bg1"/>
                </a:solidFill>
                <a:latin typeface="Segoe UI Light"/>
                <a:cs typeface="Arial"/>
              </a:endParaRPr>
            </a:p>
            <a:p>
              <a:endParaRPr lang="pt-BR" sz="1400">
                <a:solidFill>
                  <a:schemeClr val="bg1"/>
                </a:solidFill>
                <a:latin typeface="Segoe UI Light"/>
                <a:cs typeface="Arial"/>
              </a:endParaRPr>
            </a:p>
            <a:p>
              <a:pPr algn="ctr">
                <a:lnSpc>
                  <a:spcPct val="150000"/>
                </a:lnSpc>
              </a:pPr>
              <a:endParaRPr lang="pt-BR" sz="1600">
                <a:latin typeface="Segoe UI Light"/>
                <a:cs typeface="Calibri"/>
              </a:endParaRPr>
            </a:p>
          </p:txBody>
        </p:sp>
        <p:sp>
          <p:nvSpPr>
            <p:cNvPr id="10" name="Retângulo 9">
              <a:extLst>
                <a:ext uri="{FF2B5EF4-FFF2-40B4-BE49-F238E27FC236}">
                  <a16:creationId xmlns:a16="http://schemas.microsoft.com/office/drawing/2014/main" id="{055B1871-B639-8D34-A1D2-C9FD554477B6}"/>
                </a:ext>
              </a:extLst>
            </p:cNvPr>
            <p:cNvSpPr/>
            <p:nvPr/>
          </p:nvSpPr>
          <p:spPr>
            <a:xfrm>
              <a:off x="716872" y="2430685"/>
              <a:ext cx="2067442" cy="590308"/>
            </a:xfrm>
            <a:prstGeom prst="rect">
              <a:avLst/>
            </a:prstGeom>
            <a:solidFill>
              <a:schemeClr val="tx1"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45720" rIns="91440" bIns="45720" rtlCol="0" anchor="ctr"/>
            <a:lstStyle/>
            <a:p>
              <a:endParaRPr lang="pt-BR" sz="1800" b="1">
                <a:solidFill>
                  <a:srgbClr val="18BEFF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pic>
        <p:nvPicPr>
          <p:cNvPr id="5" name="Imagem 5" descr="Tabela&#10;&#10;Descrição gerada automaticamente">
            <a:extLst>
              <a:ext uri="{FF2B5EF4-FFF2-40B4-BE49-F238E27FC236}">
                <a16:creationId xmlns:a16="http://schemas.microsoft.com/office/drawing/2014/main" id="{47C76F7D-CC81-CB5D-FEC6-F0B1842925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5754" y="1527813"/>
            <a:ext cx="9941168" cy="3778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4768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DAD8E3-2E7D-98E6-3753-D7F1A3732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720" y="140271"/>
            <a:ext cx="11297588" cy="1325563"/>
          </a:xfrm>
        </p:spPr>
        <p:txBody>
          <a:bodyPr>
            <a:normAutofit/>
          </a:bodyPr>
          <a:lstStyle/>
          <a:p>
            <a:pPr algn="ctr"/>
            <a:r>
              <a:rPr lang="pt-BR">
                <a:latin typeface="Segoe UI"/>
                <a:cs typeface="Segoe UI"/>
              </a:rPr>
              <a:t>Minuta da nova in</a:t>
            </a:r>
            <a:endParaRPr lang="pt-BR">
              <a:cs typeface="Segoe UI" panose="020B0502040204020203" pitchFamily="34" charset="0"/>
            </a:endParaRPr>
          </a:p>
        </p:txBody>
      </p:sp>
      <p:grpSp>
        <p:nvGrpSpPr>
          <p:cNvPr id="19" name="Agrupar 18">
            <a:extLst>
              <a:ext uri="{FF2B5EF4-FFF2-40B4-BE49-F238E27FC236}">
                <a16:creationId xmlns:a16="http://schemas.microsoft.com/office/drawing/2014/main" id="{B759C95B-6858-DA44-42EB-8BCE3BCF23A0}"/>
              </a:ext>
            </a:extLst>
          </p:cNvPr>
          <p:cNvGrpSpPr/>
          <p:nvPr/>
        </p:nvGrpSpPr>
        <p:grpSpPr>
          <a:xfrm>
            <a:off x="749546" y="1211486"/>
            <a:ext cx="10686396" cy="5046608"/>
            <a:chOff x="714375" y="2430685"/>
            <a:chExt cx="2069939" cy="3428826"/>
          </a:xfrm>
        </p:grpSpPr>
        <p:sp>
          <p:nvSpPr>
            <p:cNvPr id="4" name="Retângulo 3">
              <a:extLst>
                <a:ext uri="{FF2B5EF4-FFF2-40B4-BE49-F238E27FC236}">
                  <a16:creationId xmlns:a16="http://schemas.microsoft.com/office/drawing/2014/main" id="{7B71FE6B-C80A-C638-AD8F-3CEB34DF5242}"/>
                </a:ext>
              </a:extLst>
            </p:cNvPr>
            <p:cNvSpPr/>
            <p:nvPr/>
          </p:nvSpPr>
          <p:spPr>
            <a:xfrm>
              <a:off x="714375" y="2436471"/>
              <a:ext cx="2069939" cy="3423040"/>
            </a:xfrm>
            <a:prstGeom prst="rect">
              <a:avLst/>
            </a:prstGeom>
            <a:solidFill>
              <a:srgbClr val="183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180000" rIns="180000" bIns="45720" rtlCol="0" anchor="t"/>
            <a:lstStyle/>
            <a:p>
              <a:endParaRPr lang="pt-BR" sz="1400">
                <a:solidFill>
                  <a:schemeClr val="bg1"/>
                </a:solidFill>
                <a:latin typeface="Segoe UI Light"/>
                <a:cs typeface="Arial"/>
              </a:endParaRPr>
            </a:p>
            <a:p>
              <a:endParaRPr lang="pt-BR" sz="1400">
                <a:solidFill>
                  <a:schemeClr val="bg1"/>
                </a:solidFill>
                <a:latin typeface="Segoe UI Light"/>
                <a:cs typeface="Arial"/>
              </a:endParaRPr>
            </a:p>
            <a:p>
              <a:pPr algn="ctr">
                <a:lnSpc>
                  <a:spcPct val="150000"/>
                </a:lnSpc>
              </a:pPr>
              <a:endParaRPr lang="pt-BR" sz="1600">
                <a:latin typeface="Segoe UI Light"/>
                <a:cs typeface="Calibri"/>
              </a:endParaRPr>
            </a:p>
          </p:txBody>
        </p:sp>
        <p:sp>
          <p:nvSpPr>
            <p:cNvPr id="10" name="Retângulo 9">
              <a:extLst>
                <a:ext uri="{FF2B5EF4-FFF2-40B4-BE49-F238E27FC236}">
                  <a16:creationId xmlns:a16="http://schemas.microsoft.com/office/drawing/2014/main" id="{055B1871-B639-8D34-A1D2-C9FD554477B6}"/>
                </a:ext>
              </a:extLst>
            </p:cNvPr>
            <p:cNvSpPr/>
            <p:nvPr/>
          </p:nvSpPr>
          <p:spPr>
            <a:xfrm>
              <a:off x="716872" y="2430685"/>
              <a:ext cx="2067442" cy="590308"/>
            </a:xfrm>
            <a:prstGeom prst="rect">
              <a:avLst/>
            </a:prstGeom>
            <a:solidFill>
              <a:schemeClr val="tx1"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45720" rIns="91440" bIns="45720" rtlCol="0" anchor="ctr"/>
            <a:lstStyle/>
            <a:p>
              <a:endParaRPr lang="pt-BR" sz="1800" b="1">
                <a:solidFill>
                  <a:srgbClr val="18BEFF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pic>
        <p:nvPicPr>
          <p:cNvPr id="5" name="Imagem 5">
            <a:extLst>
              <a:ext uri="{FF2B5EF4-FFF2-40B4-BE49-F238E27FC236}">
                <a16:creationId xmlns:a16="http://schemas.microsoft.com/office/drawing/2014/main" id="{C9D6165E-B330-090B-2940-8747DDA1E8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552771"/>
            <a:ext cx="10679721" cy="1208549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9A88FA04-EA1A-10B0-6389-4E14D2E9B4F6}"/>
              </a:ext>
            </a:extLst>
          </p:cNvPr>
          <p:cNvSpPr txBox="1"/>
          <p:nvPr/>
        </p:nvSpPr>
        <p:spPr>
          <a:xfrm>
            <a:off x="1822939" y="3431930"/>
            <a:ext cx="8818683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pt-BR" b="1">
                <a:solidFill>
                  <a:schemeClr val="bg1"/>
                </a:solidFill>
                <a:ea typeface="+mn-lt"/>
                <a:cs typeface="+mn-lt"/>
              </a:rPr>
              <a:t>Art. 5º A averbação da contratação de crédito consignado pelo titular do benefício ocorrerá desde que:</a:t>
            </a:r>
            <a:endParaRPr lang="pt-BR"/>
          </a:p>
          <a:p>
            <a:pPr algn="just"/>
            <a:r>
              <a:rPr lang="pt-BR" b="1">
                <a:solidFill>
                  <a:schemeClr val="bg1"/>
                </a:solidFill>
                <a:ea typeface="+mn-lt"/>
                <a:cs typeface="+mn-lt"/>
              </a:rPr>
              <a:t>VIII - seja efetivada no Estado (Unidade da Federação – UF) em que o benefício é mantido. </a:t>
            </a:r>
            <a:endParaRPr lang="pt-BR" b="1">
              <a:solidFill>
                <a:schemeClr val="bg1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057760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2" descr="Interface gráfica do usuário, Texto&#10;&#10;Descrição gerada automaticamente">
            <a:extLst>
              <a:ext uri="{FF2B5EF4-FFF2-40B4-BE49-F238E27FC236}">
                <a16:creationId xmlns:a16="http://schemas.microsoft.com/office/drawing/2014/main" id="{D5A112FC-6BF5-5ACB-9CB6-2C84B165D8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1258" y="4487006"/>
            <a:ext cx="8415126" cy="1736321"/>
          </a:xfrm>
          <a:prstGeom prst="rect">
            <a:avLst/>
          </a:prstGeom>
        </p:spPr>
      </p:pic>
      <p:sp>
        <p:nvSpPr>
          <p:cNvPr id="5" name="Título 1">
            <a:extLst>
              <a:ext uri="{FF2B5EF4-FFF2-40B4-BE49-F238E27FC236}">
                <a16:creationId xmlns:a16="http://schemas.microsoft.com/office/drawing/2014/main" id="{61368E08-7A35-FCA9-56D9-112587A7E0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3556" y="2099585"/>
            <a:ext cx="9764136" cy="1325563"/>
          </a:xfrm>
        </p:spPr>
        <p:txBody>
          <a:bodyPr anchor="t"/>
          <a:lstStyle/>
          <a:p>
            <a:pPr algn="ctr"/>
            <a:r>
              <a:rPr lang="pt-BR">
                <a:latin typeface="Segoe UI"/>
                <a:cs typeface="Segoe UI"/>
              </a:rPr>
              <a:t>Agradecemos a atenção!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45360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5" descr="Tabela&#10;&#10;Descrição gerada automaticamente">
            <a:extLst>
              <a:ext uri="{FF2B5EF4-FFF2-40B4-BE49-F238E27FC236}">
                <a16:creationId xmlns:a16="http://schemas.microsoft.com/office/drawing/2014/main" id="{A30F0161-A16F-5C61-4721-A81C63C003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4347" y="1923144"/>
            <a:ext cx="11502739" cy="2051152"/>
          </a:xfrm>
        </p:spPr>
      </p:pic>
    </p:spTree>
    <p:extLst>
      <p:ext uri="{BB962C8B-B14F-4D97-AF65-F5344CB8AC3E}">
        <p14:creationId xmlns:p14="http://schemas.microsoft.com/office/powerpoint/2010/main" val="16887662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4" descr="Tabela&#10;&#10;Descrição gerada automaticamente">
            <a:extLst>
              <a:ext uri="{FF2B5EF4-FFF2-40B4-BE49-F238E27FC236}">
                <a16:creationId xmlns:a16="http://schemas.microsoft.com/office/drawing/2014/main" id="{1C1FC2B4-7C83-4218-8E3E-A5CA2CAB7F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32899" y="243010"/>
            <a:ext cx="9460128" cy="6103082"/>
          </a:xfrm>
        </p:spPr>
      </p:pic>
    </p:spTree>
    <p:extLst>
      <p:ext uri="{BB962C8B-B14F-4D97-AF65-F5344CB8AC3E}">
        <p14:creationId xmlns:p14="http://schemas.microsoft.com/office/powerpoint/2010/main" val="1475827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ângulo 12">
            <a:extLst>
              <a:ext uri="{FF2B5EF4-FFF2-40B4-BE49-F238E27FC236}">
                <a16:creationId xmlns:a16="http://schemas.microsoft.com/office/drawing/2014/main" id="{B0C1DF79-39E2-7102-8E5F-ECE8F363BEDD}"/>
              </a:ext>
            </a:extLst>
          </p:cNvPr>
          <p:cNvSpPr/>
          <p:nvPr/>
        </p:nvSpPr>
        <p:spPr>
          <a:xfrm>
            <a:off x="6096000" y="0"/>
            <a:ext cx="6096000" cy="6799521"/>
          </a:xfrm>
          <a:prstGeom prst="rect">
            <a:avLst/>
          </a:prstGeom>
          <a:solidFill>
            <a:srgbClr val="183E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1CEE7CE3-3244-B710-23E4-E6111BD89D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7711" y="748918"/>
            <a:ext cx="5071973" cy="1325563"/>
          </a:xfrm>
        </p:spPr>
        <p:txBody>
          <a:bodyPr>
            <a:normAutofit fontScale="90000"/>
          </a:bodyPr>
          <a:lstStyle/>
          <a:p>
            <a:r>
              <a:rPr lang="pt-BR">
                <a:latin typeface="Segoe UI"/>
                <a:cs typeface="Segoe UI"/>
              </a:rPr>
              <a:t>Objetivos da nova Instrução Normativa</a:t>
            </a:r>
            <a:endParaRPr lang="pt-BR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26AC3A69-5333-F3F2-CD0A-26C790F71FFD}"/>
              </a:ext>
            </a:extLst>
          </p:cNvPr>
          <p:cNvSpPr/>
          <p:nvPr/>
        </p:nvSpPr>
        <p:spPr>
          <a:xfrm>
            <a:off x="7064302" y="3660517"/>
            <a:ext cx="1059083" cy="1059083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/>
              <a:t>  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3E0F0E65-2334-E5C5-C19F-2DAD0CA86A30}"/>
              </a:ext>
            </a:extLst>
          </p:cNvPr>
          <p:cNvSpPr/>
          <p:nvPr/>
        </p:nvSpPr>
        <p:spPr>
          <a:xfrm>
            <a:off x="10439064" y="3660517"/>
            <a:ext cx="1059083" cy="1059083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/>
              <a:t>  </a:t>
            </a:r>
          </a:p>
        </p:txBody>
      </p:sp>
      <p:sp>
        <p:nvSpPr>
          <p:cNvPr id="4" name="Espaço Reservado para Conteúdo 2">
            <a:extLst>
              <a:ext uri="{FF2B5EF4-FFF2-40B4-BE49-F238E27FC236}">
                <a16:creationId xmlns:a16="http://schemas.microsoft.com/office/drawing/2014/main" id="{3548A932-645C-348A-13ED-299DF0C383AA}"/>
              </a:ext>
            </a:extLst>
          </p:cNvPr>
          <p:cNvSpPr txBox="1">
            <a:spLocks/>
          </p:cNvSpPr>
          <p:nvPr/>
        </p:nvSpPr>
        <p:spPr>
          <a:xfrm>
            <a:off x="898100" y="2083532"/>
            <a:ext cx="4810654" cy="405154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AutoNum type="alphaUcPeriod"/>
            </a:pPr>
            <a:r>
              <a:rPr lang="pt-BR" sz="2400" b="1" u="sng">
                <a:latin typeface="Segoe UI Light"/>
                <a:cs typeface="Segoe UI Light"/>
              </a:rPr>
              <a:t>Transparência das taxas</a:t>
            </a:r>
            <a:r>
              <a:rPr lang="pt-BR" sz="2400">
                <a:latin typeface="Segoe UI Light"/>
                <a:cs typeface="Segoe UI Light"/>
              </a:rPr>
              <a:t> de juros praticadas pela IF. </a:t>
            </a:r>
            <a:endParaRPr lang="pt-BR" sz="2400">
              <a:cs typeface="Segoe UI Light" panose="020B0502040204020203" pitchFamily="34" charset="0"/>
            </a:endParaRPr>
          </a:p>
          <a:p>
            <a:pPr marL="457200" indent="-457200">
              <a:buAutoNum type="alphaUcPeriod"/>
            </a:pPr>
            <a:r>
              <a:rPr lang="pt-BR" sz="2400" b="1" u="sng">
                <a:latin typeface="Segoe UI Light"/>
                <a:cs typeface="Segoe UI Light"/>
              </a:rPr>
              <a:t>Validação de taxas</a:t>
            </a:r>
            <a:r>
              <a:rPr lang="pt-BR" sz="2400">
                <a:latin typeface="Segoe UI Light"/>
                <a:cs typeface="Segoe UI Light"/>
              </a:rPr>
              <a:t> de juros dos contratos.</a:t>
            </a:r>
            <a:endParaRPr lang="pt-BR" sz="2400">
              <a:cs typeface="Segoe UI Light" panose="020B0502040204020203" pitchFamily="34" charset="0"/>
            </a:endParaRPr>
          </a:p>
          <a:p>
            <a:pPr marL="457200" indent="-457200">
              <a:buAutoNum type="alphaUcPeriod"/>
            </a:pPr>
            <a:r>
              <a:rPr lang="pt-BR" sz="2400" b="1" u="sng">
                <a:latin typeface="Segoe UI Light"/>
                <a:cs typeface="Segoe UI Light"/>
              </a:rPr>
              <a:t>Redução de fraudes</a:t>
            </a:r>
            <a:r>
              <a:rPr lang="pt-BR" sz="2400">
                <a:latin typeface="Segoe UI Light"/>
                <a:cs typeface="Segoe UI Light"/>
              </a:rPr>
              <a:t> e reclamações.</a:t>
            </a:r>
            <a:endParaRPr lang="pt-BR" sz="2400">
              <a:cs typeface="Segoe UI Light" panose="020B0502040204020203" pitchFamily="34" charset="0"/>
            </a:endParaRPr>
          </a:p>
        </p:txBody>
      </p:sp>
      <p:pic>
        <p:nvPicPr>
          <p:cNvPr id="3" name="Gráfico 4" descr="Imposto com preenchimento sólido">
            <a:extLst>
              <a:ext uri="{FF2B5EF4-FFF2-40B4-BE49-F238E27FC236}">
                <a16:creationId xmlns:a16="http://schemas.microsoft.com/office/drawing/2014/main" id="{3E50EDB3-CEE3-FC1D-6C09-4763349EBC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139354" y="3733798"/>
            <a:ext cx="914400" cy="914400"/>
          </a:xfrm>
          <a:prstGeom prst="rect">
            <a:avLst/>
          </a:prstGeom>
        </p:spPr>
      </p:pic>
      <p:pic>
        <p:nvPicPr>
          <p:cNvPr id="7" name="Gráfico 7" descr="Hipoteca estrutura de tópicos">
            <a:extLst>
              <a:ext uri="{FF2B5EF4-FFF2-40B4-BE49-F238E27FC236}">
                <a16:creationId xmlns:a16="http://schemas.microsoft.com/office/drawing/2014/main" id="{56ADA137-824C-1567-6A91-150C34C6D58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515601" y="3651738"/>
            <a:ext cx="914400" cy="914400"/>
          </a:xfrm>
          <a:prstGeom prst="rect">
            <a:avLst/>
          </a:prstGeom>
        </p:spPr>
      </p:pic>
      <p:pic>
        <p:nvPicPr>
          <p:cNvPr id="11" name="Imagem 11">
            <a:extLst>
              <a:ext uri="{FF2B5EF4-FFF2-40B4-BE49-F238E27FC236}">
                <a16:creationId xmlns:a16="http://schemas.microsoft.com/office/drawing/2014/main" id="{F63861D2-7F3D-F45B-9EC0-DEE5C3784F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69016" y="665072"/>
            <a:ext cx="4431323" cy="2491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0030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DAD8E3-2E7D-98E6-3753-D7F1A3732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4412" y="749871"/>
            <a:ext cx="11297588" cy="1325563"/>
          </a:xfrm>
        </p:spPr>
        <p:txBody>
          <a:bodyPr>
            <a:normAutofit fontScale="90000"/>
          </a:bodyPr>
          <a:lstStyle/>
          <a:p>
            <a:r>
              <a:rPr lang="pt-BR" b="0">
                <a:latin typeface="Segoe UI"/>
                <a:cs typeface="Segoe UI"/>
              </a:rPr>
              <a:t>E-Consignado</a:t>
            </a:r>
            <a:endParaRPr lang="pt-BR"/>
          </a:p>
          <a:p>
            <a:r>
              <a:rPr lang="pt-BR" b="0">
                <a:latin typeface="Segoe UI"/>
                <a:cs typeface="Segoe UI"/>
              </a:rPr>
              <a:t>Validações atuais</a:t>
            </a:r>
            <a:endParaRPr lang="pt-BR"/>
          </a:p>
          <a:p>
            <a:r>
              <a:rPr lang="pt-BR" b="0">
                <a:latin typeface="Segoe UI"/>
                <a:cs typeface="Segoe UI"/>
              </a:rPr>
              <a:t>Informações recebidas</a:t>
            </a:r>
            <a:endParaRPr lang="pt-BR"/>
          </a:p>
        </p:txBody>
      </p:sp>
      <p:grpSp>
        <p:nvGrpSpPr>
          <p:cNvPr id="19" name="Agrupar 18">
            <a:extLst>
              <a:ext uri="{FF2B5EF4-FFF2-40B4-BE49-F238E27FC236}">
                <a16:creationId xmlns:a16="http://schemas.microsoft.com/office/drawing/2014/main" id="{B759C95B-6858-DA44-42EB-8BCE3BCF23A0}"/>
              </a:ext>
            </a:extLst>
          </p:cNvPr>
          <p:cNvGrpSpPr/>
          <p:nvPr/>
        </p:nvGrpSpPr>
        <p:grpSpPr>
          <a:xfrm>
            <a:off x="1663945" y="2266561"/>
            <a:ext cx="2620922" cy="3780518"/>
            <a:chOff x="714375" y="2430684"/>
            <a:chExt cx="2069939" cy="3428827"/>
          </a:xfrm>
        </p:grpSpPr>
        <p:sp>
          <p:nvSpPr>
            <p:cNvPr id="4" name="Retângulo 3">
              <a:extLst>
                <a:ext uri="{FF2B5EF4-FFF2-40B4-BE49-F238E27FC236}">
                  <a16:creationId xmlns:a16="http://schemas.microsoft.com/office/drawing/2014/main" id="{7B71FE6B-C80A-C638-AD8F-3CEB34DF5242}"/>
                </a:ext>
              </a:extLst>
            </p:cNvPr>
            <p:cNvSpPr/>
            <p:nvPr/>
          </p:nvSpPr>
          <p:spPr>
            <a:xfrm>
              <a:off x="714375" y="2436471"/>
              <a:ext cx="2069939" cy="3423040"/>
            </a:xfrm>
            <a:prstGeom prst="rect">
              <a:avLst/>
            </a:prstGeom>
            <a:solidFill>
              <a:srgbClr val="183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180000" rIns="180000" bIns="45720" rtlCol="0" anchor="t"/>
            <a:lstStyle/>
            <a:p>
              <a:endParaRPr lang="pt-BR" sz="1400">
                <a:solidFill>
                  <a:schemeClr val="bg1"/>
                </a:solidFill>
                <a:latin typeface="Segoe UI Light"/>
                <a:cs typeface="Arial"/>
              </a:endParaRPr>
            </a:p>
            <a:p>
              <a:endParaRPr lang="pt-BR" sz="1400">
                <a:solidFill>
                  <a:schemeClr val="bg1"/>
                </a:solidFill>
                <a:latin typeface="Segoe UI Light"/>
                <a:cs typeface="Arial"/>
              </a:endParaRPr>
            </a:p>
            <a:p>
              <a:pPr algn="ctr">
                <a:lnSpc>
                  <a:spcPct val="150000"/>
                </a:lnSpc>
              </a:pPr>
              <a:r>
                <a:rPr lang="pt-BR" b="1">
                  <a:latin typeface="Calibri"/>
                  <a:ea typeface="+mn-lt"/>
                  <a:cs typeface="+mn-lt"/>
                </a:rPr>
                <a:t>VALIDAÇÃO</a:t>
              </a:r>
              <a:r>
                <a:rPr lang="pt-BR" sz="1600">
                  <a:ea typeface="+mn-lt"/>
                  <a:cs typeface="+mn-lt"/>
                </a:rPr>
                <a:t> (atual)</a:t>
              </a:r>
              <a:endParaRPr lang="pt-BR" sz="1600">
                <a:latin typeface="Segoe UI Light"/>
                <a:ea typeface="+mn-lt"/>
                <a:cs typeface="+mn-lt"/>
              </a:endParaRPr>
            </a:p>
            <a:p>
              <a:pPr algn="ctr">
                <a:lnSpc>
                  <a:spcPct val="150000"/>
                </a:lnSpc>
              </a:pPr>
              <a:r>
                <a:rPr lang="pt-BR" sz="1600">
                  <a:ea typeface="+mn-lt"/>
                  <a:cs typeface="+mn-lt"/>
                </a:rPr>
                <a:t> quando informada, da taxa de juros anual, dentro do limite estabelecido na IN (taxa de juros máxima definida para a modalidade/convênio).</a:t>
              </a:r>
              <a:endParaRPr lang="pt-BR" sz="1600">
                <a:latin typeface="Segoe UI Light"/>
                <a:cs typeface="Calibri"/>
              </a:endParaRPr>
            </a:p>
          </p:txBody>
        </p:sp>
        <p:sp>
          <p:nvSpPr>
            <p:cNvPr id="10" name="Retângulo 9">
              <a:extLst>
                <a:ext uri="{FF2B5EF4-FFF2-40B4-BE49-F238E27FC236}">
                  <a16:creationId xmlns:a16="http://schemas.microsoft.com/office/drawing/2014/main" id="{055B1871-B639-8D34-A1D2-C9FD554477B6}"/>
                </a:ext>
              </a:extLst>
            </p:cNvPr>
            <p:cNvSpPr/>
            <p:nvPr/>
          </p:nvSpPr>
          <p:spPr>
            <a:xfrm>
              <a:off x="716872" y="2430684"/>
              <a:ext cx="2067442" cy="590308"/>
            </a:xfrm>
            <a:prstGeom prst="rect">
              <a:avLst/>
            </a:prstGeom>
            <a:solidFill>
              <a:schemeClr val="tx1"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tlCol="0" anchor="ctr"/>
            <a:lstStyle/>
            <a:p>
              <a:r>
                <a:rPr lang="pt-BR" sz="1800" b="1">
                  <a:solidFill>
                    <a:srgbClr val="18BEFF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1</a:t>
              </a:r>
            </a:p>
          </p:txBody>
        </p:sp>
      </p:grpSp>
      <p:grpSp>
        <p:nvGrpSpPr>
          <p:cNvPr id="3" name="Agrupar 2">
            <a:extLst>
              <a:ext uri="{FF2B5EF4-FFF2-40B4-BE49-F238E27FC236}">
                <a16:creationId xmlns:a16="http://schemas.microsoft.com/office/drawing/2014/main" id="{E976B79C-309D-A44C-90D2-A07569F92A57}"/>
              </a:ext>
            </a:extLst>
          </p:cNvPr>
          <p:cNvGrpSpPr/>
          <p:nvPr/>
        </p:nvGrpSpPr>
        <p:grpSpPr>
          <a:xfrm>
            <a:off x="4809637" y="2266561"/>
            <a:ext cx="2620923" cy="3780517"/>
            <a:chOff x="1019175" y="2430684"/>
            <a:chExt cx="1765139" cy="3487441"/>
          </a:xfrm>
        </p:grpSpPr>
        <p:sp>
          <p:nvSpPr>
            <p:cNvPr id="9" name="Retângulo 8">
              <a:extLst>
                <a:ext uri="{FF2B5EF4-FFF2-40B4-BE49-F238E27FC236}">
                  <a16:creationId xmlns:a16="http://schemas.microsoft.com/office/drawing/2014/main" id="{7CD9CC43-585C-B57A-C3D8-945071AF8BE2}"/>
                </a:ext>
              </a:extLst>
            </p:cNvPr>
            <p:cNvSpPr/>
            <p:nvPr/>
          </p:nvSpPr>
          <p:spPr>
            <a:xfrm>
              <a:off x="1019175" y="2436471"/>
              <a:ext cx="1765139" cy="3481654"/>
            </a:xfrm>
            <a:prstGeom prst="rect">
              <a:avLst/>
            </a:prstGeom>
            <a:solidFill>
              <a:srgbClr val="183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180000" rIns="180000" bIns="45720" rtlCol="0" anchor="t"/>
            <a:lstStyle/>
            <a:p>
              <a:endParaRPr lang="pt-BR" sz="1400">
                <a:solidFill>
                  <a:schemeClr val="bg1"/>
                </a:solidFill>
                <a:latin typeface="Segoe UI Light"/>
                <a:cs typeface="Arial"/>
              </a:endParaRPr>
            </a:p>
            <a:p>
              <a:endParaRPr lang="pt-BR" sz="1400">
                <a:solidFill>
                  <a:schemeClr val="bg1"/>
                </a:solidFill>
                <a:latin typeface="Segoe UI Light"/>
                <a:cs typeface="Arial"/>
              </a:endParaRPr>
            </a:p>
            <a:p>
              <a:r>
                <a:rPr lang="pt-BR" b="1">
                  <a:ea typeface="+mn-lt"/>
                  <a:cs typeface="+mn-lt"/>
                </a:rPr>
                <a:t>DESCONTO DO CARTÃO</a:t>
              </a:r>
              <a:endParaRPr lang="pt-BR" b="1">
                <a:cs typeface="Calibri"/>
              </a:endParaRPr>
            </a:p>
            <a:p>
              <a:r>
                <a:rPr lang="pt-BR">
                  <a:ea typeface="+mn-lt"/>
                  <a:cs typeface="+mn-lt"/>
                </a:rPr>
                <a:t>-Valor desconto;</a:t>
              </a:r>
            </a:p>
            <a:p>
              <a:r>
                <a:rPr lang="pt-BR">
                  <a:ea typeface="+mn-lt"/>
                  <a:cs typeface="+mn-lt"/>
                </a:rPr>
                <a:t>-Valor Saldo Limite Cartão; </a:t>
              </a:r>
              <a:endParaRPr lang="pt-BR">
                <a:cs typeface="Calibri"/>
              </a:endParaRPr>
            </a:p>
            <a:p>
              <a:r>
                <a:rPr lang="pt-BR">
                  <a:ea typeface="+mn-lt"/>
                  <a:cs typeface="+mn-lt"/>
                </a:rPr>
                <a:t>-Valor Utilizado Mês Cartão;</a:t>
              </a:r>
              <a:endParaRPr lang="pt-BR">
                <a:cs typeface="Calibri" panose="020F0502020204030204"/>
              </a:endParaRPr>
            </a:p>
            <a:p>
              <a:r>
                <a:rPr lang="pt-BR">
                  <a:ea typeface="+mn-lt"/>
                  <a:cs typeface="+mn-lt"/>
                </a:rPr>
                <a:t>-Valor CET Anual (opcional);</a:t>
              </a:r>
              <a:endParaRPr lang="pt-BR">
                <a:cs typeface="Calibri"/>
              </a:endParaRPr>
            </a:p>
            <a:p>
              <a:r>
                <a:rPr lang="pt-BR">
                  <a:ea typeface="+mn-lt"/>
                  <a:cs typeface="+mn-lt"/>
                </a:rPr>
                <a:t>-Valor IOF (opcional);</a:t>
              </a:r>
              <a:endParaRPr lang="pt-BR">
                <a:cs typeface="Calibri" panose="020F0502020204030204"/>
              </a:endParaRPr>
            </a:p>
            <a:p>
              <a:r>
                <a:rPr lang="pt-BR">
                  <a:ea typeface="+mn-lt"/>
                  <a:cs typeface="+mn-lt"/>
                </a:rPr>
                <a:t>-Valor Taxa Anual (opcional)</a:t>
              </a:r>
              <a:endParaRPr lang="pt-BR">
                <a:cs typeface="Calibri"/>
              </a:endParaRPr>
            </a:p>
          </p:txBody>
        </p:sp>
        <p:sp>
          <p:nvSpPr>
            <p:cNvPr id="20" name="Retângulo 19">
              <a:extLst>
                <a:ext uri="{FF2B5EF4-FFF2-40B4-BE49-F238E27FC236}">
                  <a16:creationId xmlns:a16="http://schemas.microsoft.com/office/drawing/2014/main" id="{84334520-2521-F44D-6C7B-75DC255D6F9A}"/>
                </a:ext>
              </a:extLst>
            </p:cNvPr>
            <p:cNvSpPr/>
            <p:nvPr/>
          </p:nvSpPr>
          <p:spPr>
            <a:xfrm>
              <a:off x="1019175" y="2430684"/>
              <a:ext cx="1765139" cy="492980"/>
            </a:xfrm>
            <a:prstGeom prst="rect">
              <a:avLst/>
            </a:prstGeom>
            <a:solidFill>
              <a:schemeClr val="tx1"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45720" rIns="91440" bIns="45720" rtlCol="0" anchor="ctr"/>
            <a:lstStyle/>
            <a:p>
              <a:r>
                <a:rPr lang="pt-BR" b="1">
                  <a:solidFill>
                    <a:srgbClr val="18BEFF"/>
                  </a:solidFill>
                  <a:latin typeface="Segoe UI"/>
                  <a:cs typeface="Segoe UI"/>
                </a:rPr>
                <a:t>2</a:t>
              </a:r>
              <a:endParaRPr lang="pt-BR" sz="1800" b="1">
                <a:solidFill>
                  <a:srgbClr val="18BEFF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1" name="Agrupar 20">
            <a:extLst>
              <a:ext uri="{FF2B5EF4-FFF2-40B4-BE49-F238E27FC236}">
                <a16:creationId xmlns:a16="http://schemas.microsoft.com/office/drawing/2014/main" id="{F333E52F-DE69-17B7-81B8-B2FAD98970EF}"/>
              </a:ext>
            </a:extLst>
          </p:cNvPr>
          <p:cNvGrpSpPr/>
          <p:nvPr/>
        </p:nvGrpSpPr>
        <p:grpSpPr>
          <a:xfrm>
            <a:off x="7920838" y="2260982"/>
            <a:ext cx="2738154" cy="3786097"/>
            <a:chOff x="1052013" y="2326059"/>
            <a:chExt cx="1917539" cy="3565893"/>
          </a:xfrm>
        </p:grpSpPr>
        <p:sp>
          <p:nvSpPr>
            <p:cNvPr id="22" name="Retângulo 21">
              <a:extLst>
                <a:ext uri="{FF2B5EF4-FFF2-40B4-BE49-F238E27FC236}">
                  <a16:creationId xmlns:a16="http://schemas.microsoft.com/office/drawing/2014/main" id="{8D80BE78-191B-E461-7380-D428170D0B12}"/>
                </a:ext>
              </a:extLst>
            </p:cNvPr>
            <p:cNvSpPr/>
            <p:nvPr/>
          </p:nvSpPr>
          <p:spPr>
            <a:xfrm>
              <a:off x="1052013" y="2326059"/>
              <a:ext cx="1917539" cy="3565893"/>
            </a:xfrm>
            <a:prstGeom prst="rect">
              <a:avLst/>
            </a:prstGeom>
            <a:solidFill>
              <a:srgbClr val="183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180000" rIns="180000" bIns="45720" rtlCol="0" anchor="t"/>
            <a:lstStyle/>
            <a:p>
              <a:endParaRPr lang="pt-BR" sz="1400">
                <a:solidFill>
                  <a:schemeClr val="bg1"/>
                </a:solidFill>
                <a:latin typeface="Segoe UI Light"/>
                <a:cs typeface="Arial"/>
              </a:endParaRPr>
            </a:p>
            <a:p>
              <a:endParaRPr lang="pt-BR" sz="1400">
                <a:solidFill>
                  <a:schemeClr val="bg1"/>
                </a:solidFill>
                <a:latin typeface="Segoe UI Light"/>
                <a:cs typeface="Arial"/>
              </a:endParaRPr>
            </a:p>
            <a:p>
              <a:r>
                <a:rPr lang="pt-BR" b="1">
                  <a:cs typeface="Calibri"/>
                </a:rPr>
                <a:t>EMPRÉSTIMO</a:t>
              </a:r>
            </a:p>
            <a:p>
              <a:r>
                <a:rPr lang="pt-BR" sz="2400">
                  <a:cs typeface="Calibri"/>
                </a:rPr>
                <a:t>-</a:t>
              </a:r>
              <a:r>
                <a:rPr lang="pt-BR">
                  <a:ea typeface="+mn-lt"/>
                  <a:cs typeface="+mn-lt"/>
                </a:rPr>
                <a:t>Número Parcelas;</a:t>
              </a:r>
              <a:endParaRPr lang="pt-BR">
                <a:cs typeface="Calibri"/>
              </a:endParaRPr>
            </a:p>
            <a:p>
              <a:r>
                <a:rPr lang="pt-BR">
                  <a:ea typeface="+mn-lt"/>
                  <a:cs typeface="+mn-lt"/>
                </a:rPr>
                <a:t>-Valor Empréstimo;</a:t>
              </a:r>
              <a:endParaRPr lang="pt-BR">
                <a:cs typeface="Calibri"/>
              </a:endParaRPr>
            </a:p>
            <a:p>
              <a:r>
                <a:rPr lang="pt-BR">
                  <a:ea typeface="+mn-lt"/>
                  <a:cs typeface="+mn-lt"/>
                </a:rPr>
                <a:t>-Valor Liberado;</a:t>
              </a:r>
              <a:endParaRPr lang="pt-BR">
                <a:cs typeface="Calibri"/>
              </a:endParaRPr>
            </a:p>
            <a:p>
              <a:r>
                <a:rPr lang="pt-BR">
                  <a:ea typeface="+mn-lt"/>
                  <a:cs typeface="+mn-lt"/>
                </a:rPr>
                <a:t>-Valor Troco;</a:t>
              </a:r>
              <a:endParaRPr lang="pt-BR">
                <a:cs typeface="Calibri"/>
              </a:endParaRPr>
            </a:p>
            <a:p>
              <a:r>
                <a:rPr lang="pt-BR">
                  <a:ea typeface="+mn-lt"/>
                  <a:cs typeface="+mn-lt"/>
                </a:rPr>
                <a:t>-Valor CET Anual (opcional);</a:t>
              </a:r>
              <a:endParaRPr lang="pt-BR">
                <a:cs typeface="Calibri"/>
              </a:endParaRPr>
            </a:p>
            <a:p>
              <a:r>
                <a:rPr lang="pt-BR">
                  <a:ea typeface="+mn-lt"/>
                  <a:cs typeface="+mn-lt"/>
                </a:rPr>
                <a:t>-Valor IOF (opcional);</a:t>
              </a:r>
              <a:endParaRPr lang="pt-BR">
                <a:cs typeface="Calibri"/>
              </a:endParaRPr>
            </a:p>
            <a:p>
              <a:pPr>
                <a:lnSpc>
                  <a:spcPct val="150000"/>
                </a:lnSpc>
              </a:pPr>
              <a:r>
                <a:rPr lang="pt-BR">
                  <a:ea typeface="+mn-lt"/>
                  <a:cs typeface="+mn-lt"/>
                </a:rPr>
                <a:t>-Valor Taxa Anual (opcional).</a:t>
              </a:r>
              <a:endParaRPr lang="pt-BR">
                <a:cs typeface="Calibri"/>
              </a:endParaRPr>
            </a:p>
          </p:txBody>
        </p:sp>
        <p:sp>
          <p:nvSpPr>
            <p:cNvPr id="23" name="Retângulo 22">
              <a:extLst>
                <a:ext uri="{FF2B5EF4-FFF2-40B4-BE49-F238E27FC236}">
                  <a16:creationId xmlns:a16="http://schemas.microsoft.com/office/drawing/2014/main" id="{9013C67A-A497-77A6-959C-36EE986C00DF}"/>
                </a:ext>
              </a:extLst>
            </p:cNvPr>
            <p:cNvSpPr/>
            <p:nvPr/>
          </p:nvSpPr>
          <p:spPr>
            <a:xfrm>
              <a:off x="1052014" y="2331313"/>
              <a:ext cx="1912914" cy="479896"/>
            </a:xfrm>
            <a:prstGeom prst="rect">
              <a:avLst/>
            </a:prstGeom>
            <a:solidFill>
              <a:schemeClr val="tx1"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45720" rIns="91440" bIns="45720" rtlCol="0" anchor="ctr"/>
            <a:lstStyle/>
            <a:p>
              <a:r>
                <a:rPr lang="pt-BR" b="1">
                  <a:solidFill>
                    <a:srgbClr val="18BEFF"/>
                  </a:solidFill>
                  <a:latin typeface="Segoe UI"/>
                  <a:cs typeface="Segoe UI"/>
                </a:rPr>
                <a:t>3</a:t>
              </a:r>
              <a:endParaRPr lang="pt-BR" sz="1800" b="1">
                <a:solidFill>
                  <a:srgbClr val="18BEFF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030228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DAD8E3-2E7D-98E6-3753-D7F1A3732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8504" y="140271"/>
            <a:ext cx="8613004" cy="1091102"/>
          </a:xfrm>
        </p:spPr>
        <p:txBody>
          <a:bodyPr>
            <a:normAutofit/>
          </a:bodyPr>
          <a:lstStyle/>
          <a:p>
            <a:pPr algn="ctr"/>
            <a:r>
              <a:rPr lang="pt-BR" i="1">
                <a:latin typeface="Segoe UI"/>
                <a:cs typeface="Segoe UI"/>
              </a:rPr>
              <a:t>E-Consignado</a:t>
            </a:r>
            <a:endParaRPr lang="pt-BR" i="1">
              <a:cs typeface="Segoe UI"/>
            </a:endParaRPr>
          </a:p>
          <a:p>
            <a:pPr algn="ctr"/>
            <a:r>
              <a:rPr lang="pt-BR" i="1">
                <a:latin typeface="Segoe UI"/>
                <a:cs typeface="Segoe UI"/>
              </a:rPr>
              <a:t>Propostas</a:t>
            </a:r>
            <a:endParaRPr lang="pt-BR" i="1">
              <a:cs typeface="Segoe UI"/>
            </a:endParaRPr>
          </a:p>
        </p:txBody>
      </p:sp>
      <p:grpSp>
        <p:nvGrpSpPr>
          <p:cNvPr id="19" name="Agrupar 18">
            <a:extLst>
              <a:ext uri="{FF2B5EF4-FFF2-40B4-BE49-F238E27FC236}">
                <a16:creationId xmlns:a16="http://schemas.microsoft.com/office/drawing/2014/main" id="{B759C95B-6858-DA44-42EB-8BCE3BCF23A0}"/>
              </a:ext>
            </a:extLst>
          </p:cNvPr>
          <p:cNvGrpSpPr/>
          <p:nvPr/>
        </p:nvGrpSpPr>
        <p:grpSpPr>
          <a:xfrm>
            <a:off x="6517301" y="1223209"/>
            <a:ext cx="5012426" cy="5046608"/>
            <a:chOff x="714375" y="2430685"/>
            <a:chExt cx="2069939" cy="3428826"/>
          </a:xfrm>
        </p:grpSpPr>
        <p:sp>
          <p:nvSpPr>
            <p:cNvPr id="4" name="Retângulo 3">
              <a:extLst>
                <a:ext uri="{FF2B5EF4-FFF2-40B4-BE49-F238E27FC236}">
                  <a16:creationId xmlns:a16="http://schemas.microsoft.com/office/drawing/2014/main" id="{7B71FE6B-C80A-C638-AD8F-3CEB34DF5242}"/>
                </a:ext>
              </a:extLst>
            </p:cNvPr>
            <p:cNvSpPr/>
            <p:nvPr/>
          </p:nvSpPr>
          <p:spPr>
            <a:xfrm>
              <a:off x="714375" y="2436471"/>
              <a:ext cx="2069939" cy="3423040"/>
            </a:xfrm>
            <a:prstGeom prst="rect">
              <a:avLst/>
            </a:prstGeom>
            <a:solidFill>
              <a:srgbClr val="183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180000" rIns="180000" bIns="45720" rtlCol="0" anchor="t"/>
            <a:lstStyle/>
            <a:p>
              <a:endParaRPr lang="pt-BR" sz="1400">
                <a:solidFill>
                  <a:schemeClr val="bg1"/>
                </a:solidFill>
                <a:latin typeface="Segoe UI Light"/>
                <a:cs typeface="Arial"/>
              </a:endParaRPr>
            </a:p>
            <a:p>
              <a:endParaRPr lang="pt-BR" sz="1400">
                <a:solidFill>
                  <a:schemeClr val="bg1"/>
                </a:solidFill>
                <a:latin typeface="Segoe UI Light"/>
                <a:cs typeface="Arial"/>
              </a:endParaRPr>
            </a:p>
            <a:p>
              <a:pPr algn="ctr">
                <a:lnSpc>
                  <a:spcPct val="150000"/>
                </a:lnSpc>
              </a:pPr>
              <a:endParaRPr lang="pt-BR" sz="1600">
                <a:latin typeface="Segoe UI Light"/>
                <a:cs typeface="Calibri"/>
              </a:endParaRPr>
            </a:p>
          </p:txBody>
        </p:sp>
        <p:sp>
          <p:nvSpPr>
            <p:cNvPr id="10" name="Retângulo 9">
              <a:extLst>
                <a:ext uri="{FF2B5EF4-FFF2-40B4-BE49-F238E27FC236}">
                  <a16:creationId xmlns:a16="http://schemas.microsoft.com/office/drawing/2014/main" id="{055B1871-B639-8D34-A1D2-C9FD554477B6}"/>
                </a:ext>
              </a:extLst>
            </p:cNvPr>
            <p:cNvSpPr/>
            <p:nvPr/>
          </p:nvSpPr>
          <p:spPr>
            <a:xfrm>
              <a:off x="716872" y="2430685"/>
              <a:ext cx="2067442" cy="223917"/>
            </a:xfrm>
            <a:prstGeom prst="rect">
              <a:avLst/>
            </a:prstGeom>
            <a:solidFill>
              <a:schemeClr val="tx1"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45720" rIns="91440" bIns="45720" rtlCol="0" anchor="ctr"/>
            <a:lstStyle/>
            <a:p>
              <a:endParaRPr lang="pt-BR" sz="1800" b="1">
                <a:solidFill>
                  <a:srgbClr val="18BEFF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6" name="CaixaDeTexto 5">
            <a:extLst>
              <a:ext uri="{FF2B5EF4-FFF2-40B4-BE49-F238E27FC236}">
                <a16:creationId xmlns:a16="http://schemas.microsoft.com/office/drawing/2014/main" id="{9A88FA04-EA1A-10B0-6389-4E14D2E9B4F6}"/>
              </a:ext>
            </a:extLst>
          </p:cNvPr>
          <p:cNvSpPr txBox="1"/>
          <p:nvPr/>
        </p:nvSpPr>
        <p:spPr>
          <a:xfrm>
            <a:off x="6629401" y="1450730"/>
            <a:ext cx="4797667" cy="48320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 algn="just">
              <a:buAutoNum type="arabicPeriod"/>
            </a:pPr>
            <a:r>
              <a:rPr lang="pt-BR" b="1" dirty="0">
                <a:solidFill>
                  <a:schemeClr val="bg1"/>
                </a:solidFill>
                <a:ea typeface="+mn-lt"/>
                <a:cs typeface="+mn-lt"/>
              </a:rPr>
              <a:t>Padronizar</a:t>
            </a:r>
            <a:r>
              <a:rPr lang="pt-BR" sz="2000" b="1" dirty="0">
                <a:solidFill>
                  <a:schemeClr val="bg1"/>
                </a:solidFill>
                <a:ea typeface="+mn-lt"/>
                <a:cs typeface="+mn-lt"/>
              </a:rPr>
              <a:t> </a:t>
            </a:r>
            <a:r>
              <a:rPr lang="pt-BR" b="1" dirty="0">
                <a:solidFill>
                  <a:schemeClr val="bg1"/>
                </a:solidFill>
                <a:ea typeface="+mn-lt"/>
                <a:cs typeface="+mn-lt"/>
              </a:rPr>
              <a:t>os conceitos dos campos informados nas operações.    </a:t>
            </a:r>
            <a:endParaRPr lang="pt-BR" b="1" dirty="0">
              <a:solidFill>
                <a:schemeClr val="bg1"/>
              </a:solidFill>
              <a:cs typeface="Calibri"/>
            </a:endParaRPr>
          </a:p>
          <a:p>
            <a:pPr marL="342900" indent="-342900" algn="just">
              <a:buAutoNum type="arabicPeriod"/>
            </a:pPr>
            <a:endParaRPr lang="pt-BR" b="1">
              <a:solidFill>
                <a:schemeClr val="bg1"/>
              </a:solidFill>
              <a:cs typeface="Calibri"/>
            </a:endParaRPr>
          </a:p>
          <a:p>
            <a:pPr marL="342900" indent="-342900" algn="just">
              <a:buAutoNum type="arabicPeriod"/>
            </a:pPr>
            <a:r>
              <a:rPr lang="pt-BR" b="1" dirty="0">
                <a:solidFill>
                  <a:schemeClr val="bg1"/>
                </a:solidFill>
                <a:ea typeface="+mn-lt"/>
                <a:cs typeface="+mn-lt"/>
              </a:rPr>
              <a:t>Disponibilizar no Meu INSS as informações de taxa de juros mensal mínima e máxima praticadas pelas IF para empréstimos e cartões.</a:t>
            </a:r>
            <a:endParaRPr lang="pt-BR" b="1" dirty="0">
              <a:solidFill>
                <a:schemeClr val="bg1"/>
              </a:solidFill>
              <a:cs typeface="Calibri"/>
            </a:endParaRPr>
          </a:p>
          <a:p>
            <a:pPr marL="342900" indent="-342900" algn="just">
              <a:buAutoNum type="arabicPeriod"/>
            </a:pPr>
            <a:endParaRPr lang="pt-BR" b="1">
              <a:solidFill>
                <a:schemeClr val="bg1"/>
              </a:solidFill>
              <a:cs typeface="Calibri"/>
            </a:endParaRPr>
          </a:p>
          <a:p>
            <a:pPr marL="342900" indent="-342900" algn="just">
              <a:buAutoNum type="arabicPeriod"/>
            </a:pPr>
            <a:r>
              <a:rPr lang="pt-BR" b="1" dirty="0">
                <a:solidFill>
                  <a:schemeClr val="bg1"/>
                </a:solidFill>
                <a:ea typeface="+mn-lt"/>
                <a:cs typeface="+mn-lt"/>
              </a:rPr>
              <a:t>Validação da taxa de juros mensal dos contratos com os insumos informados no momento da operação (averbação, portabilidade e refinanciamento). Extração de relatórios diários</a:t>
            </a:r>
          </a:p>
          <a:p>
            <a:pPr marL="342900" indent="-342900" algn="just">
              <a:buAutoNum type="arabicPeriod"/>
            </a:pPr>
            <a:endParaRPr lang="pt-BR" b="1">
              <a:solidFill>
                <a:schemeClr val="bg1"/>
              </a:solidFill>
              <a:cs typeface="Calibri"/>
            </a:endParaRPr>
          </a:p>
          <a:p>
            <a:pPr marL="342900" indent="-342900" algn="just">
              <a:buAutoNum type="arabicPeriod"/>
            </a:pPr>
            <a:r>
              <a:rPr lang="pt-BR" b="1" dirty="0">
                <a:solidFill>
                  <a:schemeClr val="bg1"/>
                </a:solidFill>
                <a:ea typeface="+mn-lt"/>
                <a:cs typeface="+mn-lt"/>
              </a:rPr>
              <a:t>Validação de taxa de juros mensal a partir das taxas máximas e mínimas aplicadas pelas instituições.</a:t>
            </a:r>
            <a:endParaRPr lang="pt-BR" b="1" dirty="0">
              <a:solidFill>
                <a:schemeClr val="bg1"/>
              </a:solidFill>
              <a:cs typeface="Calibri"/>
            </a:endParaRPr>
          </a:p>
        </p:txBody>
      </p:sp>
      <p:grpSp>
        <p:nvGrpSpPr>
          <p:cNvPr id="3" name="Agrupar 2">
            <a:extLst>
              <a:ext uri="{FF2B5EF4-FFF2-40B4-BE49-F238E27FC236}">
                <a16:creationId xmlns:a16="http://schemas.microsoft.com/office/drawing/2014/main" id="{113A6DB9-DE54-76B1-0A46-E8AA909C7BD5}"/>
              </a:ext>
            </a:extLst>
          </p:cNvPr>
          <p:cNvGrpSpPr/>
          <p:nvPr/>
        </p:nvGrpSpPr>
        <p:grpSpPr>
          <a:xfrm>
            <a:off x="538530" y="1220001"/>
            <a:ext cx="5012428" cy="5038092"/>
            <a:chOff x="-1812721" y="2332926"/>
            <a:chExt cx="2069940" cy="3423040"/>
          </a:xfrm>
        </p:grpSpPr>
        <p:sp>
          <p:nvSpPr>
            <p:cNvPr id="7" name="Retângulo 6">
              <a:extLst>
                <a:ext uri="{FF2B5EF4-FFF2-40B4-BE49-F238E27FC236}">
                  <a16:creationId xmlns:a16="http://schemas.microsoft.com/office/drawing/2014/main" id="{D159F0E8-C292-FB79-8557-2B6D05AB81BE}"/>
                </a:ext>
              </a:extLst>
            </p:cNvPr>
            <p:cNvSpPr/>
            <p:nvPr/>
          </p:nvSpPr>
          <p:spPr>
            <a:xfrm>
              <a:off x="-1812721" y="2332926"/>
              <a:ext cx="2069939" cy="3423040"/>
            </a:xfrm>
            <a:prstGeom prst="rect">
              <a:avLst/>
            </a:prstGeom>
            <a:solidFill>
              <a:srgbClr val="183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180000" rIns="180000" bIns="45720" rtlCol="0" anchor="t"/>
            <a:lstStyle/>
            <a:p>
              <a:endParaRPr lang="pt-BR" sz="1400">
                <a:solidFill>
                  <a:schemeClr val="bg1"/>
                </a:solidFill>
                <a:latin typeface="Segoe UI Light"/>
                <a:cs typeface="Arial"/>
              </a:endParaRPr>
            </a:p>
            <a:p>
              <a:endParaRPr lang="pt-BR" sz="1400">
                <a:solidFill>
                  <a:schemeClr val="bg1"/>
                </a:solidFill>
                <a:latin typeface="Segoe UI Light"/>
                <a:cs typeface="Arial"/>
              </a:endParaRPr>
            </a:p>
            <a:p>
              <a:pPr algn="ctr">
                <a:lnSpc>
                  <a:spcPct val="150000"/>
                </a:lnSpc>
              </a:pPr>
              <a:endParaRPr lang="pt-BR" sz="1600">
                <a:latin typeface="Segoe UI Light"/>
                <a:cs typeface="Calibri"/>
              </a:endParaRPr>
            </a:p>
          </p:txBody>
        </p:sp>
        <p:sp>
          <p:nvSpPr>
            <p:cNvPr id="8" name="Retângulo 7">
              <a:extLst>
                <a:ext uri="{FF2B5EF4-FFF2-40B4-BE49-F238E27FC236}">
                  <a16:creationId xmlns:a16="http://schemas.microsoft.com/office/drawing/2014/main" id="{470258C9-CE9F-FBAB-F709-7C1B8594638F}"/>
                </a:ext>
              </a:extLst>
            </p:cNvPr>
            <p:cNvSpPr/>
            <p:nvPr/>
          </p:nvSpPr>
          <p:spPr>
            <a:xfrm>
              <a:off x="-1810223" y="2343069"/>
              <a:ext cx="2067442" cy="223917"/>
            </a:xfrm>
            <a:prstGeom prst="rect">
              <a:avLst/>
            </a:prstGeom>
            <a:solidFill>
              <a:schemeClr val="tx1"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45720" rIns="91440" bIns="45720" rtlCol="0" anchor="ctr"/>
            <a:lstStyle/>
            <a:p>
              <a:endParaRPr lang="pt-BR" sz="1800" b="1">
                <a:solidFill>
                  <a:srgbClr val="18BEFF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9" name="CaixaDeTexto 8">
            <a:extLst>
              <a:ext uri="{FF2B5EF4-FFF2-40B4-BE49-F238E27FC236}">
                <a16:creationId xmlns:a16="http://schemas.microsoft.com/office/drawing/2014/main" id="{74B50994-6C2E-3C58-04A8-A00C2C3B739E}"/>
              </a:ext>
            </a:extLst>
          </p:cNvPr>
          <p:cNvSpPr txBox="1"/>
          <p:nvPr/>
        </p:nvSpPr>
        <p:spPr>
          <a:xfrm>
            <a:off x="650631" y="1532790"/>
            <a:ext cx="4797667" cy="452431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pt-BR" sz="2400" b="1" u="sng">
                <a:solidFill>
                  <a:schemeClr val="bg1"/>
                </a:solidFill>
                <a:ea typeface="+mn-lt"/>
                <a:cs typeface="+mn-lt"/>
              </a:rPr>
              <a:t>Novas informações obrigatórias</a:t>
            </a:r>
          </a:p>
          <a:p>
            <a:pPr algn="just"/>
            <a:endParaRPr lang="pt-BR" sz="2400" b="1">
              <a:solidFill>
                <a:schemeClr val="bg1"/>
              </a:solidFill>
              <a:cs typeface="Calibri" panose="020F0502020204030204"/>
            </a:endParaRPr>
          </a:p>
          <a:p>
            <a:pPr algn="just">
              <a:buFont typeface="Arial"/>
              <a:buChar char="•"/>
            </a:pPr>
            <a:r>
              <a:rPr lang="pt-BR" sz="2400" b="1">
                <a:solidFill>
                  <a:schemeClr val="bg1"/>
                </a:solidFill>
                <a:ea typeface="+mn-lt"/>
                <a:cs typeface="+mn-lt"/>
              </a:rPr>
              <a:t> Valor CET anual;</a:t>
            </a:r>
            <a:endParaRPr lang="pt-BR" sz="2400" b="1">
              <a:solidFill>
                <a:schemeClr val="bg1"/>
              </a:solidFill>
              <a:cs typeface="Calibri"/>
            </a:endParaRPr>
          </a:p>
          <a:p>
            <a:pPr algn="just">
              <a:buFont typeface="Arial"/>
              <a:buChar char="•"/>
            </a:pPr>
            <a:r>
              <a:rPr lang="pt-BR" sz="2400" b="1">
                <a:solidFill>
                  <a:schemeClr val="bg1"/>
                </a:solidFill>
                <a:ea typeface="+mn-lt"/>
                <a:cs typeface="+mn-lt"/>
              </a:rPr>
              <a:t> Valor IOF;</a:t>
            </a:r>
            <a:endParaRPr lang="pt-BR" sz="2400" b="1">
              <a:solidFill>
                <a:schemeClr val="bg1"/>
              </a:solidFill>
              <a:cs typeface="Calibri"/>
            </a:endParaRPr>
          </a:p>
          <a:p>
            <a:pPr algn="just">
              <a:buFont typeface="Arial"/>
              <a:buChar char="•"/>
            </a:pPr>
            <a:r>
              <a:rPr lang="pt-BR" sz="2400" b="1">
                <a:solidFill>
                  <a:schemeClr val="bg1"/>
                </a:solidFill>
                <a:ea typeface="+mn-lt"/>
                <a:cs typeface="+mn-lt"/>
              </a:rPr>
              <a:t> Taxa de juros anual;</a:t>
            </a:r>
            <a:endParaRPr lang="pt-BR" sz="2400" b="1">
              <a:solidFill>
                <a:schemeClr val="bg1"/>
              </a:solidFill>
              <a:cs typeface="Calibri"/>
            </a:endParaRPr>
          </a:p>
          <a:p>
            <a:pPr algn="just">
              <a:buFont typeface="Arial"/>
              <a:buChar char="•"/>
            </a:pPr>
            <a:r>
              <a:rPr lang="pt-BR" sz="2400" b="1">
                <a:solidFill>
                  <a:schemeClr val="bg1"/>
                </a:solidFill>
                <a:ea typeface="+mn-lt"/>
                <a:cs typeface="+mn-lt"/>
              </a:rPr>
              <a:t> Taxa de juros mensal;</a:t>
            </a:r>
          </a:p>
          <a:p>
            <a:pPr algn="just">
              <a:buFont typeface="Arial"/>
              <a:buChar char="•"/>
            </a:pPr>
            <a:r>
              <a:rPr lang="pt-BR" sz="2400" b="1">
                <a:solidFill>
                  <a:schemeClr val="bg1"/>
                </a:solidFill>
                <a:ea typeface="+mn-lt"/>
                <a:cs typeface="+mn-lt"/>
              </a:rPr>
              <a:t> Data de primeiro desconto;</a:t>
            </a:r>
            <a:endParaRPr lang="pt-BR" sz="2400" b="1">
              <a:solidFill>
                <a:schemeClr val="bg1"/>
              </a:solidFill>
              <a:cs typeface="Calibri"/>
            </a:endParaRPr>
          </a:p>
          <a:p>
            <a:pPr algn="just">
              <a:buFont typeface="Arial"/>
              <a:buChar char="•"/>
            </a:pPr>
            <a:r>
              <a:rPr lang="pt-BR" sz="2400" b="1">
                <a:solidFill>
                  <a:schemeClr val="bg1"/>
                </a:solidFill>
                <a:ea typeface="+mn-lt"/>
                <a:cs typeface="+mn-lt"/>
              </a:rPr>
              <a:t> Valor pago a título de dívida do cliente (Portabilidade ou Refinanciamento);</a:t>
            </a:r>
          </a:p>
          <a:p>
            <a:pPr algn="just">
              <a:buFont typeface="Arial"/>
              <a:buChar char="•"/>
            </a:pPr>
            <a:r>
              <a:rPr lang="pt-BR" sz="2400" b="1">
                <a:solidFill>
                  <a:schemeClr val="bg1"/>
                </a:solidFill>
                <a:ea typeface="+mn-lt"/>
                <a:cs typeface="+mn-lt"/>
              </a:rPr>
              <a:t> Valor do saldo remanescente da dívida (Desconto de cartão).</a:t>
            </a:r>
            <a:endParaRPr lang="pt-BR" sz="2400" b="1">
              <a:solidFill>
                <a:schemeClr val="bg1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039617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61368E08-7A35-FCA9-56D9-112587A7E0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3556" y="2099585"/>
            <a:ext cx="9764136" cy="1325563"/>
          </a:xfrm>
        </p:spPr>
        <p:txBody>
          <a:bodyPr anchor="t"/>
          <a:lstStyle/>
          <a:p>
            <a:pPr algn="ctr"/>
            <a:r>
              <a:rPr lang="pt-BR">
                <a:latin typeface="Segoe UI"/>
                <a:cs typeface="Segoe UI"/>
              </a:rPr>
              <a:t>DATAPREV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187835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ABE5A42-423C-5478-11E4-B5139BB48A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152" y="292671"/>
            <a:ext cx="10992788" cy="1325563"/>
          </a:xfrm>
        </p:spPr>
        <p:txBody>
          <a:bodyPr/>
          <a:lstStyle/>
          <a:p>
            <a:r>
              <a:rPr lang="pt-BR">
                <a:latin typeface="Segoe UI"/>
                <a:cs typeface="Segoe UI"/>
              </a:rPr>
              <a:t>Taxa de juros e custo efetivo total</a:t>
            </a:r>
            <a:endParaRPr lang="pt-BR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09E2C125-73BC-B7A9-B21B-D00E33124FB2}"/>
              </a:ext>
            </a:extLst>
          </p:cNvPr>
          <p:cNvSpPr/>
          <p:nvPr/>
        </p:nvSpPr>
        <p:spPr>
          <a:xfrm>
            <a:off x="789734" y="2278186"/>
            <a:ext cx="483781" cy="483781"/>
          </a:xfrm>
          <a:prstGeom prst="ellipse">
            <a:avLst/>
          </a:prstGeom>
          <a:solidFill>
            <a:srgbClr val="183E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</a:p>
        </p:txBody>
      </p:sp>
      <p:sp>
        <p:nvSpPr>
          <p:cNvPr id="19" name="Oval 3">
            <a:extLst>
              <a:ext uri="{FF2B5EF4-FFF2-40B4-BE49-F238E27FC236}">
                <a16:creationId xmlns:a16="http://schemas.microsoft.com/office/drawing/2014/main" id="{2CAD8FA4-47EB-0C6B-5CF4-0C02F40496E5}"/>
              </a:ext>
            </a:extLst>
          </p:cNvPr>
          <p:cNvSpPr/>
          <p:nvPr/>
        </p:nvSpPr>
        <p:spPr>
          <a:xfrm>
            <a:off x="10274382" y="2278186"/>
            <a:ext cx="483781" cy="483781"/>
          </a:xfrm>
          <a:prstGeom prst="ellipse">
            <a:avLst/>
          </a:prstGeom>
          <a:solidFill>
            <a:srgbClr val="183E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pt-BR" b="1">
                <a:latin typeface="Segoe UI" panose="020B0502040204020203" pitchFamily="34" charset="0"/>
                <a:cs typeface="Segoe UI" panose="020B0502040204020203" pitchFamily="34" charset="0"/>
              </a:rPr>
              <a:t>2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ED957D58-E85F-3F74-4278-E019BB75FFC8}"/>
              </a:ext>
            </a:extLst>
          </p:cNvPr>
          <p:cNvSpPr txBox="1"/>
          <p:nvPr/>
        </p:nvSpPr>
        <p:spPr>
          <a:xfrm>
            <a:off x="791308" y="1321776"/>
            <a:ext cx="4366846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400" b="1">
                <a:ea typeface="+mn-lt"/>
                <a:cs typeface="+mn-lt"/>
              </a:rPr>
              <a:t>Insumos para o cálculo</a:t>
            </a:r>
            <a:endParaRPr lang="pt-BR" sz="2400" b="1">
              <a:cs typeface="Calibri"/>
            </a:endParaRPr>
          </a:p>
        </p:txBody>
      </p:sp>
      <p:pic>
        <p:nvPicPr>
          <p:cNvPr id="7" name="Imagem 7" descr="Texto&#10;&#10;Descrição gerada automaticamente">
            <a:extLst>
              <a:ext uri="{FF2B5EF4-FFF2-40B4-BE49-F238E27FC236}">
                <a16:creationId xmlns:a16="http://schemas.microsoft.com/office/drawing/2014/main" id="{0734F524-1F75-B6B9-82DD-85EF1219CA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0216" y="2191261"/>
            <a:ext cx="5767751" cy="4093259"/>
          </a:xfrm>
          <a:prstGeom prst="rect">
            <a:avLst/>
          </a:prstGeom>
        </p:spPr>
      </p:pic>
      <p:pic>
        <p:nvPicPr>
          <p:cNvPr id="11" name="Imagem 11" descr="Texto&#10;&#10;Descrição gerada automaticamente">
            <a:extLst>
              <a:ext uri="{FF2B5EF4-FFF2-40B4-BE49-F238E27FC236}">
                <a16:creationId xmlns:a16="http://schemas.microsoft.com/office/drawing/2014/main" id="{33DC8056-FC41-1210-1410-A36937B9C1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8278" y="2081107"/>
            <a:ext cx="4044460" cy="4172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60833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3daeb68-ee4a-4fef-ab94-779009af24c2">
      <Terms xmlns="http://schemas.microsoft.com/office/infopath/2007/PartnerControls"/>
    </lcf76f155ced4ddcb4097134ff3c332f>
    <Miniatura xmlns="c3daeb68-ee4a-4fef-ab94-779009af24c2" xsi:nil="true"/>
    <TaxCatchAll xmlns="a1fdbba4-714c-4189-ada0-32d20d17b811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802779F605D534DA1B3FC3D1B1B4DA1" ma:contentTypeVersion="17" ma:contentTypeDescription="Crie um novo documento." ma:contentTypeScope="" ma:versionID="7ec997fb20f717dc4f33f4724d911a61">
  <xsd:schema xmlns:xsd="http://www.w3.org/2001/XMLSchema" xmlns:xs="http://www.w3.org/2001/XMLSchema" xmlns:p="http://schemas.microsoft.com/office/2006/metadata/properties" xmlns:ns2="c3daeb68-ee4a-4fef-ab94-779009af24c2" xmlns:ns3="a1fdbba4-714c-4189-ada0-32d20d17b811" targetNamespace="http://schemas.microsoft.com/office/2006/metadata/properties" ma:root="true" ma:fieldsID="53517f7ca99ab983852e9d22c547eb81" ns2:_="" ns3:_="">
    <xsd:import namespace="c3daeb68-ee4a-4fef-ab94-779009af24c2"/>
    <xsd:import namespace="a1fdbba4-714c-4189-ada0-32d20d17b81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iniatur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daeb68-ee4a-4fef-ab94-779009af24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iniatura" ma:index="14" nillable="true" ma:displayName="Miniatura" ma:format="Thumbnail" ma:internalName="Miniatura">
      <xsd:simpleType>
        <xsd:restriction base="dms:Unknown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Marcações de imagem" ma:readOnly="false" ma:fieldId="{5cf76f15-5ced-4ddc-b409-7134ff3c332f}" ma:taxonomyMulti="true" ma:sspId="7d2b257a-edbe-488f-835c-3573813fd51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1fdbba4-714c-4189-ada0-32d20d17b811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f402a26-d238-4bea-9c6f-6aabcf1358d6}" ma:internalName="TaxCatchAll" ma:showField="CatchAllData" ma:web="a1fdbba4-714c-4189-ada0-32d20d17b81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26765E8-D205-4F36-A24B-BB91FC142E24}">
  <ds:schemaRefs>
    <ds:schemaRef ds:uri="a1fdbba4-714c-4189-ada0-32d20d17b811"/>
    <ds:schemaRef ds:uri="c3daeb68-ee4a-4fef-ab94-779009af24c2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0923267-943D-404C-B05A-683D1B114866}">
  <ds:schemaRefs>
    <ds:schemaRef ds:uri="a1fdbba4-714c-4189-ada0-32d20d17b811"/>
    <ds:schemaRef ds:uri="c3daeb68-ee4a-4fef-ab94-779009af24c2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0A1C0B2D-473B-4A0B-9555-8AAC07BB957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23</Slides>
  <Notes>0</Notes>
  <HiddenSlides>0</HiddenSlide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23</vt:i4>
      </vt:variant>
    </vt:vector>
  </HeadingPairs>
  <TitlesOfParts>
    <vt:vector size="24" baseType="lpstr">
      <vt:lpstr>Tema do Office</vt:lpstr>
      <vt:lpstr>Apresentação do PowerPoint</vt:lpstr>
      <vt:lpstr>Taxas atuais</vt:lpstr>
      <vt:lpstr>Apresentação do PowerPoint</vt:lpstr>
      <vt:lpstr>Apresentação do PowerPoint</vt:lpstr>
      <vt:lpstr>Objetivos da nova Instrução Normativa</vt:lpstr>
      <vt:lpstr>E-Consignado Validações atuais Informações recebidas</vt:lpstr>
      <vt:lpstr>E-Consignado Propostas</vt:lpstr>
      <vt:lpstr>DATAPREV</vt:lpstr>
      <vt:lpstr>Taxa de juros e custo efetivo total</vt:lpstr>
      <vt:lpstr>Instituições financeiras e seus cálculos Taxa de juros e Custo Efetivo Total</vt:lpstr>
      <vt:lpstr>Instituições financeiras e seus cálculos Taxa de juros e Custo Efetivo Total</vt:lpstr>
      <vt:lpstr>Algoritmo para validação da taxa de juros mensal</vt:lpstr>
      <vt:lpstr>Diferença entre o algoritmo apresentado e a calculadora do cidadão </vt:lpstr>
      <vt:lpstr>INSS</vt:lpstr>
      <vt:lpstr>Minuta da nova in</vt:lpstr>
      <vt:lpstr>Minuta da nova in</vt:lpstr>
      <vt:lpstr>Minuta da nova in</vt:lpstr>
      <vt:lpstr>Minuta da nova in</vt:lpstr>
      <vt:lpstr>EXTRATO EMPréstimos atual (meu inss)</vt:lpstr>
      <vt:lpstr>EXTRATO EMPréstimos atual (meu inss)</vt:lpstr>
      <vt:lpstr>EXTRATO EMPréstimos atual (meu inss)</vt:lpstr>
      <vt:lpstr>Minuta da nova in</vt:lpstr>
      <vt:lpstr>Agradecemos a atenção!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</dc:title>
  <dc:creator>LARISSA DE CARVALHO FERREIRA</dc:creator>
  <cp:revision>70</cp:revision>
  <dcterms:created xsi:type="dcterms:W3CDTF">2023-02-23T16:19:13Z</dcterms:created>
  <dcterms:modified xsi:type="dcterms:W3CDTF">2023-05-04T02:04:17Z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0x0101002802779F605D534DA1B3FC3D1B1B4DA1</vt:lpwstr>
  </property>
  <property fmtid="{D5CDD505-2E9C-101B-9397-08002B2CF9AE}" pid="3" name="MediaServiceImageTags">
    <vt:lpwstr/>
  </property>
</Properties>
</file>